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2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3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theme/theme4.xml" ContentType="application/vnd.openxmlformats-officedocument.theme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726" r:id="rId3"/>
    <p:sldMasterId id="2147483781" r:id="rId4"/>
    <p:sldMasterId id="2147483852" r:id="rId5"/>
  </p:sldMasterIdLst>
  <p:notesMasterIdLst>
    <p:notesMasterId r:id="rId40"/>
  </p:notesMasterIdLst>
  <p:sldIdLst>
    <p:sldId id="502" r:id="rId6"/>
    <p:sldId id="777" r:id="rId7"/>
    <p:sldId id="800" r:id="rId8"/>
    <p:sldId id="259" r:id="rId9"/>
    <p:sldId id="508" r:id="rId10"/>
    <p:sldId id="753" r:id="rId11"/>
    <p:sldId id="364" r:id="rId12"/>
    <p:sldId id="453" r:id="rId13"/>
    <p:sldId id="262" r:id="rId14"/>
    <p:sldId id="778" r:id="rId15"/>
    <p:sldId id="780" r:id="rId16"/>
    <p:sldId id="782" r:id="rId17"/>
    <p:sldId id="799" r:id="rId18"/>
    <p:sldId id="772" r:id="rId19"/>
    <p:sldId id="566" r:id="rId20"/>
    <p:sldId id="804" r:id="rId21"/>
    <p:sldId id="277" r:id="rId22"/>
    <p:sldId id="579" r:id="rId23"/>
    <p:sldId id="278" r:id="rId24"/>
    <p:sldId id="796" r:id="rId25"/>
    <p:sldId id="637" r:id="rId26"/>
    <p:sldId id="606" r:id="rId27"/>
    <p:sldId id="475" r:id="rId28"/>
    <p:sldId id="610" r:id="rId29"/>
    <p:sldId id="794" r:id="rId30"/>
    <p:sldId id="803" r:id="rId31"/>
    <p:sldId id="801" r:id="rId32"/>
    <p:sldId id="802" r:id="rId33"/>
    <p:sldId id="793" r:id="rId34"/>
    <p:sldId id="756" r:id="rId35"/>
    <p:sldId id="795" r:id="rId36"/>
    <p:sldId id="574" r:id="rId37"/>
    <p:sldId id="784" r:id="rId38"/>
    <p:sldId id="267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0" d="100"/>
          <a:sy n="80" d="100"/>
        </p:scale>
        <p:origin x="120" y="6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632AFD1-BB88-4273-AFB3-3392CAAEF813}" type="doc">
      <dgm:prSet loTypeId="urn:microsoft.com/office/officeart/2005/8/layout/pyramid1" loCatId="pyramid" qsTypeId="urn:microsoft.com/office/officeart/2005/8/quickstyle/simple1" qsCatId="simple" csTypeId="urn:microsoft.com/office/officeart/2005/8/colors/accent3_5" csCatId="accent3" phldr="1"/>
      <dgm:spPr/>
    </dgm:pt>
    <dgm:pt modelId="{C5A7D146-E505-441F-BF83-72ADA43DFEF2}">
      <dgm:prSet phldrT="[Text]" custT="1"/>
      <dgm:spPr/>
      <dgm:t>
        <a:bodyPr anchor="b" anchorCtr="0"/>
        <a:lstStyle/>
        <a:p>
          <a:r>
            <a:rPr lang="en-US" sz="1500" b="1" dirty="0"/>
            <a:t>Fee</a:t>
          </a:r>
          <a:br>
            <a:rPr lang="en-US" sz="1500" b="1" dirty="0"/>
          </a:br>
          <a:r>
            <a:rPr lang="en-US" sz="1500" b="1" dirty="0"/>
            <a:t>Title</a:t>
          </a:r>
          <a:br>
            <a:rPr lang="en-US" sz="1500" b="1" dirty="0"/>
          </a:br>
          <a:r>
            <a:rPr lang="en-US" sz="1500" b="1" dirty="0"/>
            <a:t>Purchase</a:t>
          </a:r>
        </a:p>
      </dgm:t>
    </dgm:pt>
    <dgm:pt modelId="{E831F4A8-32F4-4768-9E10-24C663BF78B1}" type="parTrans" cxnId="{268BB985-CC7D-4063-BDDC-B269C7BEDDAD}">
      <dgm:prSet/>
      <dgm:spPr/>
      <dgm:t>
        <a:bodyPr/>
        <a:lstStyle/>
        <a:p>
          <a:endParaRPr lang="en-US"/>
        </a:p>
      </dgm:t>
    </dgm:pt>
    <dgm:pt modelId="{526244CC-4395-4F82-ADF5-ADC03B547494}" type="sibTrans" cxnId="{268BB985-CC7D-4063-BDDC-B269C7BEDDAD}">
      <dgm:prSet/>
      <dgm:spPr/>
      <dgm:t>
        <a:bodyPr/>
        <a:lstStyle/>
        <a:p>
          <a:endParaRPr lang="en-US"/>
        </a:p>
      </dgm:t>
    </dgm:pt>
    <dgm:pt modelId="{D2DE4F1A-60AC-4524-AC61-51831FD2CC8B}">
      <dgm:prSet phldrT="[Text]" custT="1"/>
      <dgm:spPr/>
      <dgm:t>
        <a:bodyPr/>
        <a:lstStyle/>
        <a:p>
          <a:r>
            <a:rPr lang="en-US" sz="1600" b="1" dirty="0"/>
            <a:t>Conservation Easements</a:t>
          </a:r>
        </a:p>
      </dgm:t>
    </dgm:pt>
    <dgm:pt modelId="{317D4A50-7B4D-46D8-918E-7DA134418397}" type="parTrans" cxnId="{D62EB843-6A6D-45CD-A506-4853D6CCA9CC}">
      <dgm:prSet/>
      <dgm:spPr/>
      <dgm:t>
        <a:bodyPr/>
        <a:lstStyle/>
        <a:p>
          <a:endParaRPr lang="en-US"/>
        </a:p>
      </dgm:t>
    </dgm:pt>
    <dgm:pt modelId="{18569E3B-2509-4BDB-B7D6-FDBB0C3A2957}" type="sibTrans" cxnId="{D62EB843-6A6D-45CD-A506-4853D6CCA9CC}">
      <dgm:prSet/>
      <dgm:spPr/>
      <dgm:t>
        <a:bodyPr/>
        <a:lstStyle/>
        <a:p>
          <a:endParaRPr lang="en-US"/>
        </a:p>
      </dgm:t>
    </dgm:pt>
    <dgm:pt modelId="{110EA33F-5090-4227-B807-E674E902ECF8}">
      <dgm:prSet phldrT="[Text]" custT="1"/>
      <dgm:spPr/>
      <dgm:t>
        <a:bodyPr/>
        <a:lstStyle/>
        <a:p>
          <a:r>
            <a:rPr lang="en-US" sz="1800" b="1" dirty="0"/>
            <a:t>Forest Stewardship Plans</a:t>
          </a:r>
          <a:br>
            <a:rPr lang="en-US" sz="2500" dirty="0"/>
          </a:br>
          <a:r>
            <a:rPr lang="en-US" sz="1500" dirty="0"/>
            <a:t>Entry point for most private landowners</a:t>
          </a:r>
        </a:p>
      </dgm:t>
    </dgm:pt>
    <dgm:pt modelId="{3E067708-DCC5-4BAE-9912-6FEACE3741A0}" type="parTrans" cxnId="{BAD011DB-332F-42F4-A372-C8FB2BAA34F3}">
      <dgm:prSet/>
      <dgm:spPr/>
      <dgm:t>
        <a:bodyPr/>
        <a:lstStyle/>
        <a:p>
          <a:endParaRPr lang="en-US"/>
        </a:p>
      </dgm:t>
    </dgm:pt>
    <dgm:pt modelId="{F496D220-E864-44E1-9030-55F609795DD8}" type="sibTrans" cxnId="{BAD011DB-332F-42F4-A372-C8FB2BAA34F3}">
      <dgm:prSet/>
      <dgm:spPr/>
      <dgm:t>
        <a:bodyPr/>
        <a:lstStyle/>
        <a:p>
          <a:endParaRPr lang="en-US"/>
        </a:p>
      </dgm:t>
    </dgm:pt>
    <dgm:pt modelId="{F01B2992-5F8F-4FE7-AF32-D8076598BE98}">
      <dgm:prSet phldrT="[Text]" custT="1"/>
      <dgm:spPr/>
      <dgm:t>
        <a:bodyPr/>
        <a:lstStyle/>
        <a:p>
          <a:r>
            <a:rPr lang="en-US" sz="1800" b="1" dirty="0"/>
            <a:t>SFIA</a:t>
          </a:r>
          <a:br>
            <a:rPr lang="en-US" sz="2400" dirty="0"/>
          </a:br>
          <a:r>
            <a:rPr lang="en-US" sz="1500" dirty="0"/>
            <a:t>8-, 20-, or 50- year covenant</a:t>
          </a:r>
        </a:p>
      </dgm:t>
    </dgm:pt>
    <dgm:pt modelId="{566AD672-B0AE-4BEE-A683-480FA3026AE9}" type="parTrans" cxnId="{DA121EE0-B99B-406A-9B2E-10479943C392}">
      <dgm:prSet/>
      <dgm:spPr/>
      <dgm:t>
        <a:bodyPr/>
        <a:lstStyle/>
        <a:p>
          <a:endParaRPr lang="en-US"/>
        </a:p>
      </dgm:t>
    </dgm:pt>
    <dgm:pt modelId="{0B879AF7-D53C-4FBA-A6D7-56215287647F}" type="sibTrans" cxnId="{DA121EE0-B99B-406A-9B2E-10479943C392}">
      <dgm:prSet/>
      <dgm:spPr/>
      <dgm:t>
        <a:bodyPr/>
        <a:lstStyle/>
        <a:p>
          <a:endParaRPr lang="en-US"/>
        </a:p>
      </dgm:t>
    </dgm:pt>
    <dgm:pt modelId="{9510471C-5E91-4465-B02D-08956F300AEE}">
      <dgm:prSet phldrT="[Text]" custT="1"/>
      <dgm:spPr/>
      <dgm:t>
        <a:bodyPr/>
        <a:lstStyle/>
        <a:p>
          <a:r>
            <a:rPr lang="en-US" sz="1800" b="1" dirty="0"/>
            <a:t>Cost-Share</a:t>
          </a:r>
          <a:br>
            <a:rPr lang="en-US" sz="2400" dirty="0"/>
          </a:br>
          <a:r>
            <a:rPr lang="en-US" sz="1500" dirty="0"/>
            <a:t>Tree planting, site prep, bud-capping, etc.</a:t>
          </a:r>
        </a:p>
      </dgm:t>
    </dgm:pt>
    <dgm:pt modelId="{636E7FD3-D61D-4D97-9293-D6499E1F519F}" type="parTrans" cxnId="{1B1D6B34-59B6-4DA3-8626-CBF36DA8B1BE}">
      <dgm:prSet/>
      <dgm:spPr/>
      <dgm:t>
        <a:bodyPr/>
        <a:lstStyle/>
        <a:p>
          <a:endParaRPr lang="en-US"/>
        </a:p>
      </dgm:t>
    </dgm:pt>
    <dgm:pt modelId="{0F701B78-487E-4D61-B7AF-0B7AAA03ED97}" type="sibTrans" cxnId="{1B1D6B34-59B6-4DA3-8626-CBF36DA8B1BE}">
      <dgm:prSet/>
      <dgm:spPr/>
      <dgm:t>
        <a:bodyPr/>
        <a:lstStyle/>
        <a:p>
          <a:endParaRPr lang="en-US"/>
        </a:p>
      </dgm:t>
    </dgm:pt>
    <dgm:pt modelId="{D99F7749-7316-43D1-9B34-BEC7E7E41319}">
      <dgm:prSet phldrT="[Text]" custT="1"/>
      <dgm:spPr/>
      <dgm:t>
        <a:bodyPr/>
        <a:lstStyle/>
        <a:p>
          <a:r>
            <a:rPr lang="en-US" sz="1800" b="1" dirty="0"/>
            <a:t>Timber Harvest</a:t>
          </a:r>
        </a:p>
      </dgm:t>
    </dgm:pt>
    <dgm:pt modelId="{55B92FDB-038A-44F9-9815-F5B38435A3A5}" type="parTrans" cxnId="{AA56388D-9993-4A21-B14F-238573A2245B}">
      <dgm:prSet/>
      <dgm:spPr/>
      <dgm:t>
        <a:bodyPr/>
        <a:lstStyle/>
        <a:p>
          <a:endParaRPr lang="en-US"/>
        </a:p>
      </dgm:t>
    </dgm:pt>
    <dgm:pt modelId="{E284FA1F-ED7C-4843-A09F-22250E268F6F}" type="sibTrans" cxnId="{AA56388D-9993-4A21-B14F-238573A2245B}">
      <dgm:prSet/>
      <dgm:spPr/>
      <dgm:t>
        <a:bodyPr/>
        <a:lstStyle/>
        <a:p>
          <a:endParaRPr lang="en-US"/>
        </a:p>
      </dgm:t>
    </dgm:pt>
    <dgm:pt modelId="{D8403D50-1B04-4D77-ADFF-4529EEFEB663}" type="pres">
      <dgm:prSet presAssocID="{3632AFD1-BB88-4273-AFB3-3392CAAEF813}" presName="Name0" presStyleCnt="0">
        <dgm:presLayoutVars>
          <dgm:dir/>
          <dgm:animLvl val="lvl"/>
          <dgm:resizeHandles val="exact"/>
        </dgm:presLayoutVars>
      </dgm:prSet>
      <dgm:spPr/>
    </dgm:pt>
    <dgm:pt modelId="{A1B54439-3495-4C0F-95D6-6CF85F0725D2}" type="pres">
      <dgm:prSet presAssocID="{C5A7D146-E505-441F-BF83-72ADA43DFEF2}" presName="Name8" presStyleCnt="0"/>
      <dgm:spPr/>
    </dgm:pt>
    <dgm:pt modelId="{19EE1407-C388-4509-89BA-38D24668E2C1}" type="pres">
      <dgm:prSet presAssocID="{C5A7D146-E505-441F-BF83-72ADA43DFEF2}" presName="level" presStyleLbl="node1" presStyleIdx="0" presStyleCnt="6">
        <dgm:presLayoutVars>
          <dgm:chMax val="1"/>
          <dgm:bulletEnabled val="1"/>
        </dgm:presLayoutVars>
      </dgm:prSet>
      <dgm:spPr/>
    </dgm:pt>
    <dgm:pt modelId="{658475F2-EFFB-4E37-ADFB-F7BBA7619C38}" type="pres">
      <dgm:prSet presAssocID="{C5A7D146-E505-441F-BF83-72ADA43DFEF2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2EE5F36C-E1B4-4689-9A56-00AAFDB4D7F5}" type="pres">
      <dgm:prSet presAssocID="{D2DE4F1A-60AC-4524-AC61-51831FD2CC8B}" presName="Name8" presStyleCnt="0"/>
      <dgm:spPr/>
    </dgm:pt>
    <dgm:pt modelId="{B6537A90-D60B-41CD-BF98-F90FD567EAFF}" type="pres">
      <dgm:prSet presAssocID="{D2DE4F1A-60AC-4524-AC61-51831FD2CC8B}" presName="level" presStyleLbl="node1" presStyleIdx="1" presStyleCnt="6">
        <dgm:presLayoutVars>
          <dgm:chMax val="1"/>
          <dgm:bulletEnabled val="1"/>
        </dgm:presLayoutVars>
      </dgm:prSet>
      <dgm:spPr/>
    </dgm:pt>
    <dgm:pt modelId="{C5F99587-632E-4EA9-8D05-C0A39F3C9E59}" type="pres">
      <dgm:prSet presAssocID="{D2DE4F1A-60AC-4524-AC61-51831FD2CC8B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CC387A12-CAC1-4DCE-96FA-F242E01A3544}" type="pres">
      <dgm:prSet presAssocID="{F01B2992-5F8F-4FE7-AF32-D8076598BE98}" presName="Name8" presStyleCnt="0"/>
      <dgm:spPr/>
    </dgm:pt>
    <dgm:pt modelId="{78696A7E-53EF-456B-A4D5-BDC528B901DE}" type="pres">
      <dgm:prSet presAssocID="{F01B2992-5F8F-4FE7-AF32-D8076598BE98}" presName="level" presStyleLbl="node1" presStyleIdx="2" presStyleCnt="6">
        <dgm:presLayoutVars>
          <dgm:chMax val="1"/>
          <dgm:bulletEnabled val="1"/>
        </dgm:presLayoutVars>
      </dgm:prSet>
      <dgm:spPr/>
    </dgm:pt>
    <dgm:pt modelId="{A1BA287C-CEE0-42F9-A84B-EF765F128147}" type="pres">
      <dgm:prSet presAssocID="{F01B2992-5F8F-4FE7-AF32-D8076598BE98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D6C2D411-B2FA-49E2-A406-26E3ACEB8C25}" type="pres">
      <dgm:prSet presAssocID="{D99F7749-7316-43D1-9B34-BEC7E7E41319}" presName="Name8" presStyleCnt="0"/>
      <dgm:spPr/>
    </dgm:pt>
    <dgm:pt modelId="{7771EDB9-DAF5-4265-868D-39279BC38D9A}" type="pres">
      <dgm:prSet presAssocID="{D99F7749-7316-43D1-9B34-BEC7E7E41319}" presName="level" presStyleLbl="node1" presStyleIdx="3" presStyleCnt="6">
        <dgm:presLayoutVars>
          <dgm:chMax val="1"/>
          <dgm:bulletEnabled val="1"/>
        </dgm:presLayoutVars>
      </dgm:prSet>
      <dgm:spPr/>
    </dgm:pt>
    <dgm:pt modelId="{8F439C16-5CBF-4DAE-A5A4-F4DF3A5B7556}" type="pres">
      <dgm:prSet presAssocID="{D99F7749-7316-43D1-9B34-BEC7E7E41319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003FB867-C288-4181-8EF1-29B2C10CB616}" type="pres">
      <dgm:prSet presAssocID="{9510471C-5E91-4465-B02D-08956F300AEE}" presName="Name8" presStyleCnt="0"/>
      <dgm:spPr/>
    </dgm:pt>
    <dgm:pt modelId="{BBBA5604-D744-4AE7-AC7F-992780081C1A}" type="pres">
      <dgm:prSet presAssocID="{9510471C-5E91-4465-B02D-08956F300AEE}" presName="level" presStyleLbl="node1" presStyleIdx="4" presStyleCnt="6">
        <dgm:presLayoutVars>
          <dgm:chMax val="1"/>
          <dgm:bulletEnabled val="1"/>
        </dgm:presLayoutVars>
      </dgm:prSet>
      <dgm:spPr/>
    </dgm:pt>
    <dgm:pt modelId="{C2C0D2B7-C2EF-457B-B87F-25AF166DFC12}" type="pres">
      <dgm:prSet presAssocID="{9510471C-5E91-4465-B02D-08956F300AEE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8968D5AC-3931-4A46-8542-CD94B42F3FE7}" type="pres">
      <dgm:prSet presAssocID="{110EA33F-5090-4227-B807-E674E902ECF8}" presName="Name8" presStyleCnt="0"/>
      <dgm:spPr/>
    </dgm:pt>
    <dgm:pt modelId="{466401D5-AFBF-4D70-B2CA-EA7D8B9E7DE8}" type="pres">
      <dgm:prSet presAssocID="{110EA33F-5090-4227-B807-E674E902ECF8}" presName="level" presStyleLbl="node1" presStyleIdx="5" presStyleCnt="6">
        <dgm:presLayoutVars>
          <dgm:chMax val="1"/>
          <dgm:bulletEnabled val="1"/>
        </dgm:presLayoutVars>
      </dgm:prSet>
      <dgm:spPr/>
    </dgm:pt>
    <dgm:pt modelId="{67B1F184-E28D-4F8C-A307-6F3B8C8AAC3E}" type="pres">
      <dgm:prSet presAssocID="{110EA33F-5090-4227-B807-E674E902ECF8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A81F390E-54D2-404E-ABDA-0EDE5DF59912}" type="presOf" srcId="{9510471C-5E91-4465-B02D-08956F300AEE}" destId="{BBBA5604-D744-4AE7-AC7F-992780081C1A}" srcOrd="0" destOrd="0" presId="urn:microsoft.com/office/officeart/2005/8/layout/pyramid1"/>
    <dgm:cxn modelId="{5D46FE1C-A12C-40CC-9F23-32B425FAFE3A}" type="presOf" srcId="{C5A7D146-E505-441F-BF83-72ADA43DFEF2}" destId="{658475F2-EFFB-4E37-ADFB-F7BBA7619C38}" srcOrd="1" destOrd="0" presId="urn:microsoft.com/office/officeart/2005/8/layout/pyramid1"/>
    <dgm:cxn modelId="{04CE2E32-4A67-4133-B25B-07FC73498491}" type="presOf" srcId="{F01B2992-5F8F-4FE7-AF32-D8076598BE98}" destId="{A1BA287C-CEE0-42F9-A84B-EF765F128147}" srcOrd="1" destOrd="0" presId="urn:microsoft.com/office/officeart/2005/8/layout/pyramid1"/>
    <dgm:cxn modelId="{1B1D6B34-59B6-4DA3-8626-CBF36DA8B1BE}" srcId="{3632AFD1-BB88-4273-AFB3-3392CAAEF813}" destId="{9510471C-5E91-4465-B02D-08956F300AEE}" srcOrd="4" destOrd="0" parTransId="{636E7FD3-D61D-4D97-9293-D6499E1F519F}" sibTransId="{0F701B78-487E-4D61-B7AF-0B7AAA03ED97}"/>
    <dgm:cxn modelId="{41C2853D-D646-4941-8F71-A05CB7F407EA}" type="presOf" srcId="{D2DE4F1A-60AC-4524-AC61-51831FD2CC8B}" destId="{B6537A90-D60B-41CD-BF98-F90FD567EAFF}" srcOrd="0" destOrd="0" presId="urn:microsoft.com/office/officeart/2005/8/layout/pyramid1"/>
    <dgm:cxn modelId="{804E8761-08DA-4D5F-9A73-EB671EEC4955}" type="presOf" srcId="{110EA33F-5090-4227-B807-E674E902ECF8}" destId="{466401D5-AFBF-4D70-B2CA-EA7D8B9E7DE8}" srcOrd="0" destOrd="0" presId="urn:microsoft.com/office/officeart/2005/8/layout/pyramid1"/>
    <dgm:cxn modelId="{D62EB843-6A6D-45CD-A506-4853D6CCA9CC}" srcId="{3632AFD1-BB88-4273-AFB3-3392CAAEF813}" destId="{D2DE4F1A-60AC-4524-AC61-51831FD2CC8B}" srcOrd="1" destOrd="0" parTransId="{317D4A50-7B4D-46D8-918E-7DA134418397}" sibTransId="{18569E3B-2509-4BDB-B7D6-FDBB0C3A2957}"/>
    <dgm:cxn modelId="{8ADFA56B-1245-4FD9-B61D-245484F1D720}" type="presOf" srcId="{9510471C-5E91-4465-B02D-08956F300AEE}" destId="{C2C0D2B7-C2EF-457B-B87F-25AF166DFC12}" srcOrd="1" destOrd="0" presId="urn:microsoft.com/office/officeart/2005/8/layout/pyramid1"/>
    <dgm:cxn modelId="{6190F24F-6A70-4D04-8F9B-EBED3EB52268}" type="presOf" srcId="{D2DE4F1A-60AC-4524-AC61-51831FD2CC8B}" destId="{C5F99587-632E-4EA9-8D05-C0A39F3C9E59}" srcOrd="1" destOrd="0" presId="urn:microsoft.com/office/officeart/2005/8/layout/pyramid1"/>
    <dgm:cxn modelId="{4522ED74-87F1-48E3-ADB2-A724D7052631}" type="presOf" srcId="{C5A7D146-E505-441F-BF83-72ADA43DFEF2}" destId="{19EE1407-C388-4509-89BA-38D24668E2C1}" srcOrd="0" destOrd="0" presId="urn:microsoft.com/office/officeart/2005/8/layout/pyramid1"/>
    <dgm:cxn modelId="{B2313A5A-B880-4AAC-818A-9191A82E77B8}" type="presOf" srcId="{3632AFD1-BB88-4273-AFB3-3392CAAEF813}" destId="{D8403D50-1B04-4D77-ADFF-4529EEFEB663}" srcOrd="0" destOrd="0" presId="urn:microsoft.com/office/officeart/2005/8/layout/pyramid1"/>
    <dgm:cxn modelId="{672B4D5A-CD9D-4B1B-808D-99A3629AD823}" type="presOf" srcId="{D99F7749-7316-43D1-9B34-BEC7E7E41319}" destId="{7771EDB9-DAF5-4265-868D-39279BC38D9A}" srcOrd="0" destOrd="0" presId="urn:microsoft.com/office/officeart/2005/8/layout/pyramid1"/>
    <dgm:cxn modelId="{6AF87480-08E9-4348-9732-F2AF3F3CB235}" type="presOf" srcId="{F01B2992-5F8F-4FE7-AF32-D8076598BE98}" destId="{78696A7E-53EF-456B-A4D5-BDC528B901DE}" srcOrd="0" destOrd="0" presId="urn:microsoft.com/office/officeart/2005/8/layout/pyramid1"/>
    <dgm:cxn modelId="{D2081285-8860-4921-9ACF-D37468963E10}" type="presOf" srcId="{D99F7749-7316-43D1-9B34-BEC7E7E41319}" destId="{8F439C16-5CBF-4DAE-A5A4-F4DF3A5B7556}" srcOrd="1" destOrd="0" presId="urn:microsoft.com/office/officeart/2005/8/layout/pyramid1"/>
    <dgm:cxn modelId="{268BB985-CC7D-4063-BDDC-B269C7BEDDAD}" srcId="{3632AFD1-BB88-4273-AFB3-3392CAAEF813}" destId="{C5A7D146-E505-441F-BF83-72ADA43DFEF2}" srcOrd="0" destOrd="0" parTransId="{E831F4A8-32F4-4768-9E10-24C663BF78B1}" sibTransId="{526244CC-4395-4F82-ADF5-ADC03B547494}"/>
    <dgm:cxn modelId="{AA56388D-9993-4A21-B14F-238573A2245B}" srcId="{3632AFD1-BB88-4273-AFB3-3392CAAEF813}" destId="{D99F7749-7316-43D1-9B34-BEC7E7E41319}" srcOrd="3" destOrd="0" parTransId="{55B92FDB-038A-44F9-9815-F5B38435A3A5}" sibTransId="{E284FA1F-ED7C-4843-A09F-22250E268F6F}"/>
    <dgm:cxn modelId="{6D75F7CA-EF08-4166-8EE0-AC0D564F0B8F}" type="presOf" srcId="{110EA33F-5090-4227-B807-E674E902ECF8}" destId="{67B1F184-E28D-4F8C-A307-6F3B8C8AAC3E}" srcOrd="1" destOrd="0" presId="urn:microsoft.com/office/officeart/2005/8/layout/pyramid1"/>
    <dgm:cxn modelId="{BAD011DB-332F-42F4-A372-C8FB2BAA34F3}" srcId="{3632AFD1-BB88-4273-AFB3-3392CAAEF813}" destId="{110EA33F-5090-4227-B807-E674E902ECF8}" srcOrd="5" destOrd="0" parTransId="{3E067708-DCC5-4BAE-9912-6FEACE3741A0}" sibTransId="{F496D220-E864-44E1-9030-55F609795DD8}"/>
    <dgm:cxn modelId="{DA121EE0-B99B-406A-9B2E-10479943C392}" srcId="{3632AFD1-BB88-4273-AFB3-3392CAAEF813}" destId="{F01B2992-5F8F-4FE7-AF32-D8076598BE98}" srcOrd="2" destOrd="0" parTransId="{566AD672-B0AE-4BEE-A683-480FA3026AE9}" sibTransId="{0B879AF7-D53C-4FBA-A6D7-56215287647F}"/>
    <dgm:cxn modelId="{8743F691-1A38-4B3A-B67E-0BF04FB4AFFA}" type="presParOf" srcId="{D8403D50-1B04-4D77-ADFF-4529EEFEB663}" destId="{A1B54439-3495-4C0F-95D6-6CF85F0725D2}" srcOrd="0" destOrd="0" presId="urn:microsoft.com/office/officeart/2005/8/layout/pyramid1"/>
    <dgm:cxn modelId="{960DEF2B-1427-4522-A281-73CBFB5D4C74}" type="presParOf" srcId="{A1B54439-3495-4C0F-95D6-6CF85F0725D2}" destId="{19EE1407-C388-4509-89BA-38D24668E2C1}" srcOrd="0" destOrd="0" presId="urn:microsoft.com/office/officeart/2005/8/layout/pyramid1"/>
    <dgm:cxn modelId="{9674C9CB-F1B7-432D-A6F9-312EC3503282}" type="presParOf" srcId="{A1B54439-3495-4C0F-95D6-6CF85F0725D2}" destId="{658475F2-EFFB-4E37-ADFB-F7BBA7619C38}" srcOrd="1" destOrd="0" presId="urn:microsoft.com/office/officeart/2005/8/layout/pyramid1"/>
    <dgm:cxn modelId="{8A06A875-9542-4205-8A85-C767FBD1F05D}" type="presParOf" srcId="{D8403D50-1B04-4D77-ADFF-4529EEFEB663}" destId="{2EE5F36C-E1B4-4689-9A56-00AAFDB4D7F5}" srcOrd="1" destOrd="0" presId="urn:microsoft.com/office/officeart/2005/8/layout/pyramid1"/>
    <dgm:cxn modelId="{71664C9A-2940-4869-B7ED-6B13410F493F}" type="presParOf" srcId="{2EE5F36C-E1B4-4689-9A56-00AAFDB4D7F5}" destId="{B6537A90-D60B-41CD-BF98-F90FD567EAFF}" srcOrd="0" destOrd="0" presId="urn:microsoft.com/office/officeart/2005/8/layout/pyramid1"/>
    <dgm:cxn modelId="{A0357A13-BAD9-45A4-8666-926B1140908C}" type="presParOf" srcId="{2EE5F36C-E1B4-4689-9A56-00AAFDB4D7F5}" destId="{C5F99587-632E-4EA9-8D05-C0A39F3C9E59}" srcOrd="1" destOrd="0" presId="urn:microsoft.com/office/officeart/2005/8/layout/pyramid1"/>
    <dgm:cxn modelId="{55216BDC-0B0D-428B-BA0E-81F958427093}" type="presParOf" srcId="{D8403D50-1B04-4D77-ADFF-4529EEFEB663}" destId="{CC387A12-CAC1-4DCE-96FA-F242E01A3544}" srcOrd="2" destOrd="0" presId="urn:microsoft.com/office/officeart/2005/8/layout/pyramid1"/>
    <dgm:cxn modelId="{AF44C8C3-D450-4E8C-B463-67B6CB7961F0}" type="presParOf" srcId="{CC387A12-CAC1-4DCE-96FA-F242E01A3544}" destId="{78696A7E-53EF-456B-A4D5-BDC528B901DE}" srcOrd="0" destOrd="0" presId="urn:microsoft.com/office/officeart/2005/8/layout/pyramid1"/>
    <dgm:cxn modelId="{5B85BEDF-71D4-458A-95F4-607427AC7484}" type="presParOf" srcId="{CC387A12-CAC1-4DCE-96FA-F242E01A3544}" destId="{A1BA287C-CEE0-42F9-A84B-EF765F128147}" srcOrd="1" destOrd="0" presId="urn:microsoft.com/office/officeart/2005/8/layout/pyramid1"/>
    <dgm:cxn modelId="{89A6A9F1-36AE-41E5-9404-7E15C9BE1C80}" type="presParOf" srcId="{D8403D50-1B04-4D77-ADFF-4529EEFEB663}" destId="{D6C2D411-B2FA-49E2-A406-26E3ACEB8C25}" srcOrd="3" destOrd="0" presId="urn:microsoft.com/office/officeart/2005/8/layout/pyramid1"/>
    <dgm:cxn modelId="{0C40C2F7-2624-4516-9DFF-D7EB2CDF409C}" type="presParOf" srcId="{D6C2D411-B2FA-49E2-A406-26E3ACEB8C25}" destId="{7771EDB9-DAF5-4265-868D-39279BC38D9A}" srcOrd="0" destOrd="0" presId="urn:microsoft.com/office/officeart/2005/8/layout/pyramid1"/>
    <dgm:cxn modelId="{16BD4A06-0D5B-4F45-B65F-CEF8574DBD25}" type="presParOf" srcId="{D6C2D411-B2FA-49E2-A406-26E3ACEB8C25}" destId="{8F439C16-5CBF-4DAE-A5A4-F4DF3A5B7556}" srcOrd="1" destOrd="0" presId="urn:microsoft.com/office/officeart/2005/8/layout/pyramid1"/>
    <dgm:cxn modelId="{1B75A41E-C995-4C18-8EDB-0F2E3EEFF183}" type="presParOf" srcId="{D8403D50-1B04-4D77-ADFF-4529EEFEB663}" destId="{003FB867-C288-4181-8EF1-29B2C10CB616}" srcOrd="4" destOrd="0" presId="urn:microsoft.com/office/officeart/2005/8/layout/pyramid1"/>
    <dgm:cxn modelId="{3EFEAB30-40AC-4B36-9CAB-87EC27DD5293}" type="presParOf" srcId="{003FB867-C288-4181-8EF1-29B2C10CB616}" destId="{BBBA5604-D744-4AE7-AC7F-992780081C1A}" srcOrd="0" destOrd="0" presId="urn:microsoft.com/office/officeart/2005/8/layout/pyramid1"/>
    <dgm:cxn modelId="{147F010B-A8BD-4336-86F9-61E8D87DC1E1}" type="presParOf" srcId="{003FB867-C288-4181-8EF1-29B2C10CB616}" destId="{C2C0D2B7-C2EF-457B-B87F-25AF166DFC12}" srcOrd="1" destOrd="0" presId="urn:microsoft.com/office/officeart/2005/8/layout/pyramid1"/>
    <dgm:cxn modelId="{968CD06A-DAC9-466F-B4CF-8B3754AC14FB}" type="presParOf" srcId="{D8403D50-1B04-4D77-ADFF-4529EEFEB663}" destId="{8968D5AC-3931-4A46-8542-CD94B42F3FE7}" srcOrd="5" destOrd="0" presId="urn:microsoft.com/office/officeart/2005/8/layout/pyramid1"/>
    <dgm:cxn modelId="{6727539A-BCDF-4B89-A1AD-888F91B8F4D3}" type="presParOf" srcId="{8968D5AC-3931-4A46-8542-CD94B42F3FE7}" destId="{466401D5-AFBF-4D70-B2CA-EA7D8B9E7DE8}" srcOrd="0" destOrd="0" presId="urn:microsoft.com/office/officeart/2005/8/layout/pyramid1"/>
    <dgm:cxn modelId="{903EEA6A-AAE5-43AE-8666-C646D6A43775}" type="presParOf" srcId="{8968D5AC-3931-4A46-8542-CD94B42F3FE7}" destId="{67B1F184-E28D-4F8C-A307-6F3B8C8AAC3E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EE1407-C388-4509-89BA-38D24668E2C1}">
      <dsp:nvSpPr>
        <dsp:cNvPr id="0" name=""/>
        <dsp:cNvSpPr/>
      </dsp:nvSpPr>
      <dsp:spPr>
        <a:xfrm>
          <a:off x="2799678" y="0"/>
          <a:ext cx="1119871" cy="792634"/>
        </a:xfrm>
        <a:prstGeom prst="trapezoid">
          <a:avLst>
            <a:gd name="adj" fmla="val 70642"/>
          </a:avLst>
        </a:prstGeom>
        <a:solidFill>
          <a:schemeClr val="accent3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b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Fee</a:t>
          </a:r>
          <a:br>
            <a:rPr lang="en-US" sz="1500" b="1" kern="1200" dirty="0"/>
          </a:br>
          <a:r>
            <a:rPr lang="en-US" sz="1500" b="1" kern="1200" dirty="0"/>
            <a:t>Title</a:t>
          </a:r>
          <a:br>
            <a:rPr lang="en-US" sz="1500" b="1" kern="1200" dirty="0"/>
          </a:br>
          <a:r>
            <a:rPr lang="en-US" sz="1500" b="1" kern="1200" dirty="0"/>
            <a:t>Purchase</a:t>
          </a:r>
        </a:p>
      </dsp:txBody>
      <dsp:txXfrm>
        <a:off x="2799678" y="0"/>
        <a:ext cx="1119871" cy="792634"/>
      </dsp:txXfrm>
    </dsp:sp>
    <dsp:sp modelId="{B6537A90-D60B-41CD-BF98-F90FD567EAFF}">
      <dsp:nvSpPr>
        <dsp:cNvPr id="0" name=""/>
        <dsp:cNvSpPr/>
      </dsp:nvSpPr>
      <dsp:spPr>
        <a:xfrm>
          <a:off x="2239742" y="792634"/>
          <a:ext cx="2239742" cy="792634"/>
        </a:xfrm>
        <a:prstGeom prst="trapezoid">
          <a:avLst>
            <a:gd name="adj" fmla="val 70642"/>
          </a:avLst>
        </a:prstGeom>
        <a:solidFill>
          <a:schemeClr val="accent3">
            <a:alpha val="90000"/>
            <a:hueOff val="0"/>
            <a:satOff val="0"/>
            <a:lumOff val="0"/>
            <a:alphaOff val="-8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Conservation Easements</a:t>
          </a:r>
        </a:p>
      </dsp:txBody>
      <dsp:txXfrm>
        <a:off x="2631697" y="792634"/>
        <a:ext cx="1455832" cy="792634"/>
      </dsp:txXfrm>
    </dsp:sp>
    <dsp:sp modelId="{78696A7E-53EF-456B-A4D5-BDC528B901DE}">
      <dsp:nvSpPr>
        <dsp:cNvPr id="0" name=""/>
        <dsp:cNvSpPr/>
      </dsp:nvSpPr>
      <dsp:spPr>
        <a:xfrm>
          <a:off x="1679807" y="1585268"/>
          <a:ext cx="3359614" cy="792634"/>
        </a:xfrm>
        <a:prstGeom prst="trapezoid">
          <a:avLst>
            <a:gd name="adj" fmla="val 70642"/>
          </a:avLst>
        </a:prstGeom>
        <a:solidFill>
          <a:schemeClr val="accent3">
            <a:alpha val="90000"/>
            <a:hueOff val="0"/>
            <a:satOff val="0"/>
            <a:lumOff val="0"/>
            <a:alphaOff val="-16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SFIA</a:t>
          </a:r>
          <a:br>
            <a:rPr lang="en-US" sz="2400" kern="1200" dirty="0"/>
          </a:br>
          <a:r>
            <a:rPr lang="en-US" sz="1500" kern="1200" dirty="0"/>
            <a:t>8-, 20-, or 50- year covenant</a:t>
          </a:r>
        </a:p>
      </dsp:txBody>
      <dsp:txXfrm>
        <a:off x="2267739" y="1585268"/>
        <a:ext cx="2183749" cy="792634"/>
      </dsp:txXfrm>
    </dsp:sp>
    <dsp:sp modelId="{7771EDB9-DAF5-4265-868D-39279BC38D9A}">
      <dsp:nvSpPr>
        <dsp:cNvPr id="0" name=""/>
        <dsp:cNvSpPr/>
      </dsp:nvSpPr>
      <dsp:spPr>
        <a:xfrm>
          <a:off x="1119871" y="2377903"/>
          <a:ext cx="4479485" cy="792634"/>
        </a:xfrm>
        <a:prstGeom prst="trapezoid">
          <a:avLst>
            <a:gd name="adj" fmla="val 70642"/>
          </a:avLst>
        </a:prstGeom>
        <a:solidFill>
          <a:schemeClr val="accent3">
            <a:alpha val="90000"/>
            <a:hueOff val="0"/>
            <a:satOff val="0"/>
            <a:lumOff val="0"/>
            <a:alphaOff val="-24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Timber Harvest</a:t>
          </a:r>
        </a:p>
      </dsp:txBody>
      <dsp:txXfrm>
        <a:off x="1903781" y="2377903"/>
        <a:ext cx="2911665" cy="792634"/>
      </dsp:txXfrm>
    </dsp:sp>
    <dsp:sp modelId="{BBBA5604-D744-4AE7-AC7F-992780081C1A}">
      <dsp:nvSpPr>
        <dsp:cNvPr id="0" name=""/>
        <dsp:cNvSpPr/>
      </dsp:nvSpPr>
      <dsp:spPr>
        <a:xfrm>
          <a:off x="559935" y="3170537"/>
          <a:ext cx="5599356" cy="792634"/>
        </a:xfrm>
        <a:prstGeom prst="trapezoid">
          <a:avLst>
            <a:gd name="adj" fmla="val 70642"/>
          </a:avLst>
        </a:prstGeom>
        <a:solidFill>
          <a:schemeClr val="accent3">
            <a:alpha val="90000"/>
            <a:hueOff val="0"/>
            <a:satOff val="0"/>
            <a:lumOff val="0"/>
            <a:alphaOff val="-32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Cost-Share</a:t>
          </a:r>
          <a:br>
            <a:rPr lang="en-US" sz="2400" kern="1200" dirty="0"/>
          </a:br>
          <a:r>
            <a:rPr lang="en-US" sz="1500" kern="1200" dirty="0"/>
            <a:t>Tree planting, site prep, bud-capping, etc.</a:t>
          </a:r>
        </a:p>
      </dsp:txBody>
      <dsp:txXfrm>
        <a:off x="1539823" y="3170537"/>
        <a:ext cx="3639581" cy="792634"/>
      </dsp:txXfrm>
    </dsp:sp>
    <dsp:sp modelId="{466401D5-AFBF-4D70-B2CA-EA7D8B9E7DE8}">
      <dsp:nvSpPr>
        <dsp:cNvPr id="0" name=""/>
        <dsp:cNvSpPr/>
      </dsp:nvSpPr>
      <dsp:spPr>
        <a:xfrm>
          <a:off x="0" y="3963171"/>
          <a:ext cx="6719228" cy="792634"/>
        </a:xfrm>
        <a:prstGeom prst="trapezoid">
          <a:avLst>
            <a:gd name="adj" fmla="val 70642"/>
          </a:avLst>
        </a:prstGeom>
        <a:solidFill>
          <a:schemeClr val="accent3">
            <a:alpha val="90000"/>
            <a:hueOff val="0"/>
            <a:satOff val="0"/>
            <a:lumOff val="0"/>
            <a:alphaOff val="-40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Forest Stewardship Plans</a:t>
          </a:r>
          <a:br>
            <a:rPr lang="en-US" sz="2500" kern="1200" dirty="0"/>
          </a:br>
          <a:r>
            <a:rPr lang="en-US" sz="1500" kern="1200" dirty="0"/>
            <a:t>Entry point for most private landowners</a:t>
          </a:r>
        </a:p>
      </dsp:txBody>
      <dsp:txXfrm>
        <a:off x="1175864" y="3963171"/>
        <a:ext cx="4367498" cy="7926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2E1156-FA38-482F-BA07-60EA49EC67B6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4B05F6-6E15-4498-80E3-1CEECAE8B7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5918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F08466-AEA7-4FC0-9459-6A32F61DA2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29809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7066" indent="-291179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4717" indent="-23294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604" indent="-23294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6491" indent="-23294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5E9CEB-E440-444E-B88E-557615C01A2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11603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can drill down to the individual landowner and pull relevant</a:t>
            </a:r>
            <a:r>
              <a:rPr lang="en-US" baseline="0" dirty="0"/>
              <a:t> property information (from the County assessor’s office)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69E027-692E-49A5-A7DD-78DDC008E4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25490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4159">
              <a:defRPr/>
            </a:pPr>
            <a:r>
              <a:rPr lang="en-US" dirty="0"/>
              <a:t>Forests play a critical role in keeping water clean by absorbing and filtering water, preventing erosion through soil stabilization, and allowing for groundwater recharge. </a:t>
            </a:r>
          </a:p>
          <a:p>
            <a:pPr defTabSz="904159">
              <a:defRPr/>
            </a:pPr>
            <a:endParaRPr lang="en-US" dirty="0"/>
          </a:p>
          <a:p>
            <a:pPr defTabSz="904159">
              <a:defRPr/>
            </a:pPr>
            <a:r>
              <a:rPr lang="en-US" dirty="0"/>
              <a:t>The National Association of State Foresters recognized the connection of healthy forests to clean water with its policy statement: </a:t>
            </a:r>
            <a:r>
              <a:rPr lang="en-US" i="1" dirty="0"/>
              <a:t>“Water, in all its uses and permutations, is by far the most valuable commodity that comes from the forest land that we manage, assist others to manage, and/or regulate.”</a:t>
            </a:r>
          </a:p>
          <a:p>
            <a:pPr defTabSz="904159">
              <a:defRPr/>
            </a:pPr>
            <a:endParaRPr lang="en-US" i="1" dirty="0"/>
          </a:p>
          <a:p>
            <a:pPr defTabSz="904159">
              <a:defRPr/>
            </a:pPr>
            <a:r>
              <a:rPr lang="en-US" dirty="0"/>
              <a:t>Understanding how our watersheds and landscapes work in MN is critical.  Very diverse state, very complex state.  </a:t>
            </a:r>
          </a:p>
          <a:p>
            <a:endParaRPr lang="en-US" dirty="0"/>
          </a:p>
          <a:p>
            <a:pPr defTabSz="904159">
              <a:defRPr/>
            </a:pPr>
            <a:r>
              <a:rPr lang="en-US" dirty="0"/>
              <a:t>Not all basins are created and function alike.  We depend on each basin differently.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04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9A7808-8B8E-40D2-92FF-E42E6E668F6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041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3475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F5E9CEB-E440-444E-B88E-557615C01A2B}" type="slidenum">
              <a:rPr lang="en-US" altLang="en-US" sz="1200"/>
              <a:pPr/>
              <a:t>23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7095753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5305" indent="-302040"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08161" indent="-241632"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91426" indent="-241632"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4690" indent="-241632"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57954" indent="-24163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41218" indent="-24163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24483" indent="-24163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07747" indent="-24163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485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5E9CEB-E440-444E-B88E-557615C01A2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485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6217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5305" indent="-302040"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08161" indent="-241632"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91426" indent="-241632"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4690" indent="-241632"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57954" indent="-24163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41218" indent="-24163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24483" indent="-24163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07747" indent="-24163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485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5E9CEB-E440-444E-B88E-557615C01A2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485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2104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78E0A-EAFE-4823-9733-6D40D3B2FB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F32ED2-DE18-4D85-9D94-01DD40932A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7F7F96-24EA-4352-8453-82B93DDA5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831BC8-B681-4EE9-85B9-54BA7CB45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Optional Tagline Goes Here | mn.gov/websiteurl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395637-D45D-4344-BCDE-618560850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D3D5E-4F99-4AD8-B1B0-34401BBDE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637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F0D2D-B925-4CCF-A218-A032ADC37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A46C65-62C3-4C97-82D0-A4702CE480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C73CD7-1D55-4013-A0FF-ED1B7DB759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BFE606-DAB9-4AC2-B976-D62C95D5E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Optional Tagline Goes Here | mn.gov/websiteurl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2589F-9C4A-4385-B572-2FB5DDCFF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D3D5E-4F99-4AD8-B1B0-34401BBDE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58853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reenshot Light Background Vertical">
    <p:bg bwMode="auto"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/>
          </p:nvPr>
        </p:nvSpPr>
        <p:spPr bwMode="black">
          <a:xfrm>
            <a:off x="815895" y="1365205"/>
            <a:ext cx="10555696" cy="156718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373458" y="3222703"/>
            <a:ext cx="9387471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Picture Placeholder 12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1373459" y="3771873"/>
            <a:ext cx="9287236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</p:spTree>
    <p:extLst>
      <p:ext uri="{BB962C8B-B14F-4D97-AF65-F5344CB8AC3E}">
        <p14:creationId xmlns:p14="http://schemas.microsoft.com/office/powerpoint/2010/main" val="9890980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Quote Red Background">
    <p:bg bwMode="black"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815898" y="287065"/>
            <a:ext cx="3521927" cy="2734915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3"/>
          </p:nvPr>
        </p:nvSpPr>
        <p:spPr bwMode="white">
          <a:xfrm>
            <a:off x="815977" y="3211514"/>
            <a:ext cx="3521849" cy="2475609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4" name="Picture 13" descr="Computer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712852" y="434837"/>
            <a:ext cx="6828661" cy="605071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5" name="Picture Placeholder 12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4976788" y="691884"/>
            <a:ext cx="6300787" cy="341153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1"/>
          </p:nvPr>
        </p:nvSpPr>
        <p:spPr bwMode="white">
          <a:xfrm>
            <a:off x="838201" y="6356351"/>
            <a:ext cx="135859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3302178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 bwMode="white">
          <a:xfrm>
            <a:off x="9891133" y="6356351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407239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Single Quote Red Background">
    <p:bg bwMode="black"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815898" y="287065"/>
            <a:ext cx="3521927" cy="2734915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3"/>
          </p:nvPr>
        </p:nvSpPr>
        <p:spPr bwMode="white">
          <a:xfrm>
            <a:off x="815977" y="3211514"/>
            <a:ext cx="3521849" cy="2475609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976787" y="504856"/>
            <a:ext cx="9618920" cy="5413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4976789" y="1067566"/>
            <a:ext cx="9516215" cy="485060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1"/>
          </p:nvPr>
        </p:nvSpPr>
        <p:spPr bwMode="white">
          <a:xfrm>
            <a:off x="838201" y="6356351"/>
            <a:ext cx="135859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3302178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 bwMode="white">
          <a:xfrm>
            <a:off x="9891133" y="6356351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359520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ingle Quote Red Background">
    <p:bg bwMode="black"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3"/>
          </p:nvPr>
        </p:nvSpPr>
        <p:spPr bwMode="white">
          <a:xfrm>
            <a:off x="815895" y="1365205"/>
            <a:ext cx="10555696" cy="156718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373458" y="3222703"/>
            <a:ext cx="9387471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1373459" y="3771873"/>
            <a:ext cx="9287236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</p:spTree>
    <p:extLst>
      <p:ext uri="{BB962C8B-B14F-4D97-AF65-F5344CB8AC3E}">
        <p14:creationId xmlns:p14="http://schemas.microsoft.com/office/powerpoint/2010/main" val="197082530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ingle Quote Red Background">
    <p:bg bwMode="black"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ular Callout 11"/>
          <p:cNvSpPr/>
          <p:nvPr/>
        </p:nvSpPr>
        <p:spPr bwMode="white">
          <a:xfrm>
            <a:off x="866887" y="601819"/>
            <a:ext cx="10515600" cy="5450408"/>
          </a:xfrm>
          <a:custGeom>
            <a:avLst/>
            <a:gdLst>
              <a:gd name="connsiteX0" fmla="*/ 0 w 10515600"/>
              <a:gd name="connsiteY0" fmla="*/ 805890 h 4835245"/>
              <a:gd name="connsiteX1" fmla="*/ 805890 w 10515600"/>
              <a:gd name="connsiteY1" fmla="*/ 0 h 4835245"/>
              <a:gd name="connsiteX2" fmla="*/ 1752600 w 10515600"/>
              <a:gd name="connsiteY2" fmla="*/ 0 h 4835245"/>
              <a:gd name="connsiteX3" fmla="*/ 1752600 w 10515600"/>
              <a:gd name="connsiteY3" fmla="*/ 0 h 4835245"/>
              <a:gd name="connsiteX4" fmla="*/ 4381500 w 10515600"/>
              <a:gd name="connsiteY4" fmla="*/ 0 h 4835245"/>
              <a:gd name="connsiteX5" fmla="*/ 9709710 w 10515600"/>
              <a:gd name="connsiteY5" fmla="*/ 0 h 4835245"/>
              <a:gd name="connsiteX6" fmla="*/ 10515600 w 10515600"/>
              <a:gd name="connsiteY6" fmla="*/ 805890 h 4835245"/>
              <a:gd name="connsiteX7" fmla="*/ 10515600 w 10515600"/>
              <a:gd name="connsiteY7" fmla="*/ 2820560 h 4835245"/>
              <a:gd name="connsiteX8" fmla="*/ 10515600 w 10515600"/>
              <a:gd name="connsiteY8" fmla="*/ 2820560 h 4835245"/>
              <a:gd name="connsiteX9" fmla="*/ 10515600 w 10515600"/>
              <a:gd name="connsiteY9" fmla="*/ 4029371 h 4835245"/>
              <a:gd name="connsiteX10" fmla="*/ 10515600 w 10515600"/>
              <a:gd name="connsiteY10" fmla="*/ 4029355 h 4835245"/>
              <a:gd name="connsiteX11" fmla="*/ 9709710 w 10515600"/>
              <a:gd name="connsiteY11" fmla="*/ 4835245 h 4835245"/>
              <a:gd name="connsiteX12" fmla="*/ 4381500 w 10515600"/>
              <a:gd name="connsiteY12" fmla="*/ 4835245 h 4835245"/>
              <a:gd name="connsiteX13" fmla="*/ 3067085 w 10515600"/>
              <a:gd name="connsiteY13" fmla="*/ 5439651 h 4835245"/>
              <a:gd name="connsiteX14" fmla="*/ 1752600 w 10515600"/>
              <a:gd name="connsiteY14" fmla="*/ 4835245 h 4835245"/>
              <a:gd name="connsiteX15" fmla="*/ 805890 w 10515600"/>
              <a:gd name="connsiteY15" fmla="*/ 4835245 h 4835245"/>
              <a:gd name="connsiteX16" fmla="*/ 0 w 10515600"/>
              <a:gd name="connsiteY16" fmla="*/ 4029355 h 4835245"/>
              <a:gd name="connsiteX17" fmla="*/ 0 w 10515600"/>
              <a:gd name="connsiteY17" fmla="*/ 4029371 h 4835245"/>
              <a:gd name="connsiteX18" fmla="*/ 0 w 10515600"/>
              <a:gd name="connsiteY18" fmla="*/ 2820560 h 4835245"/>
              <a:gd name="connsiteX19" fmla="*/ 0 w 10515600"/>
              <a:gd name="connsiteY19" fmla="*/ 2820560 h 4835245"/>
              <a:gd name="connsiteX20" fmla="*/ 0 w 10515600"/>
              <a:gd name="connsiteY20" fmla="*/ 805890 h 483524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4381500 w 10515600"/>
              <a:gd name="connsiteY12" fmla="*/ 4835245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2279725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1440628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2552700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34351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02078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515600" h="5450408">
                <a:moveTo>
                  <a:pt x="0" y="805890"/>
                </a:moveTo>
                <a:cubicBezTo>
                  <a:pt x="0" y="360809"/>
                  <a:pt x="360809" y="0"/>
                  <a:pt x="805890" y="0"/>
                </a:cubicBezTo>
                <a:lnTo>
                  <a:pt x="1752600" y="0"/>
                </a:lnTo>
                <a:lnTo>
                  <a:pt x="1752600" y="0"/>
                </a:lnTo>
                <a:lnTo>
                  <a:pt x="4381500" y="0"/>
                </a:lnTo>
                <a:lnTo>
                  <a:pt x="9709710" y="0"/>
                </a:lnTo>
                <a:cubicBezTo>
                  <a:pt x="10154791" y="0"/>
                  <a:pt x="10515600" y="360809"/>
                  <a:pt x="10515600" y="805890"/>
                </a:cubicBezTo>
                <a:lnTo>
                  <a:pt x="10515600" y="2820560"/>
                </a:lnTo>
                <a:lnTo>
                  <a:pt x="10515600" y="2820560"/>
                </a:lnTo>
                <a:lnTo>
                  <a:pt x="10515600" y="4029371"/>
                </a:lnTo>
                <a:lnTo>
                  <a:pt x="10515600" y="4029355"/>
                </a:lnTo>
                <a:cubicBezTo>
                  <a:pt x="10515600" y="4474436"/>
                  <a:pt x="10154791" y="4835245"/>
                  <a:pt x="9709710" y="4835245"/>
                </a:cubicBezTo>
                <a:lnTo>
                  <a:pt x="2552700" y="4846003"/>
                </a:lnTo>
                <a:lnTo>
                  <a:pt x="2002078" y="5450408"/>
                </a:lnTo>
                <a:lnTo>
                  <a:pt x="1440628" y="4824487"/>
                </a:lnTo>
                <a:lnTo>
                  <a:pt x="805890" y="4835245"/>
                </a:lnTo>
                <a:cubicBezTo>
                  <a:pt x="360809" y="4835245"/>
                  <a:pt x="0" y="4474436"/>
                  <a:pt x="0" y="4029355"/>
                </a:cubicBezTo>
                <a:lnTo>
                  <a:pt x="0" y="4029371"/>
                </a:lnTo>
                <a:lnTo>
                  <a:pt x="0" y="2820560"/>
                </a:lnTo>
                <a:lnTo>
                  <a:pt x="0" y="2820560"/>
                </a:lnTo>
                <a:lnTo>
                  <a:pt x="0" y="8058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1387736" y="1438507"/>
            <a:ext cx="9488245" cy="2219093"/>
          </a:xfrm>
        </p:spPr>
        <p:txBody>
          <a:bodyPr>
            <a:noAutofit/>
          </a:bodyPr>
          <a:lstStyle>
            <a:lvl1pPr algn="ctr">
              <a:tabLst>
                <a:tab pos="3770219" algn="l"/>
              </a:tabLst>
              <a:defRPr sz="50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“Click to edit quote.”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1387736" y="4126417"/>
            <a:ext cx="9488245" cy="1015739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i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- Click to edit name or subtext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1"/>
          </p:nvPr>
        </p:nvSpPr>
        <p:spPr bwMode="white">
          <a:xfrm>
            <a:off x="838201" y="6356351"/>
            <a:ext cx="135859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3302178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 bwMode="white">
          <a:xfrm>
            <a:off x="9891133" y="6356351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83109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Title and Content (Solid Dark)">
    <p:bg bwMode="black"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ular Callout 11"/>
          <p:cNvSpPr/>
          <p:nvPr/>
        </p:nvSpPr>
        <p:spPr bwMode="white">
          <a:xfrm>
            <a:off x="866887" y="601819"/>
            <a:ext cx="10515600" cy="5450408"/>
          </a:xfrm>
          <a:custGeom>
            <a:avLst/>
            <a:gdLst>
              <a:gd name="connsiteX0" fmla="*/ 0 w 10515600"/>
              <a:gd name="connsiteY0" fmla="*/ 805890 h 4835245"/>
              <a:gd name="connsiteX1" fmla="*/ 805890 w 10515600"/>
              <a:gd name="connsiteY1" fmla="*/ 0 h 4835245"/>
              <a:gd name="connsiteX2" fmla="*/ 1752600 w 10515600"/>
              <a:gd name="connsiteY2" fmla="*/ 0 h 4835245"/>
              <a:gd name="connsiteX3" fmla="*/ 1752600 w 10515600"/>
              <a:gd name="connsiteY3" fmla="*/ 0 h 4835245"/>
              <a:gd name="connsiteX4" fmla="*/ 4381500 w 10515600"/>
              <a:gd name="connsiteY4" fmla="*/ 0 h 4835245"/>
              <a:gd name="connsiteX5" fmla="*/ 9709710 w 10515600"/>
              <a:gd name="connsiteY5" fmla="*/ 0 h 4835245"/>
              <a:gd name="connsiteX6" fmla="*/ 10515600 w 10515600"/>
              <a:gd name="connsiteY6" fmla="*/ 805890 h 4835245"/>
              <a:gd name="connsiteX7" fmla="*/ 10515600 w 10515600"/>
              <a:gd name="connsiteY7" fmla="*/ 2820560 h 4835245"/>
              <a:gd name="connsiteX8" fmla="*/ 10515600 w 10515600"/>
              <a:gd name="connsiteY8" fmla="*/ 2820560 h 4835245"/>
              <a:gd name="connsiteX9" fmla="*/ 10515600 w 10515600"/>
              <a:gd name="connsiteY9" fmla="*/ 4029371 h 4835245"/>
              <a:gd name="connsiteX10" fmla="*/ 10515600 w 10515600"/>
              <a:gd name="connsiteY10" fmla="*/ 4029355 h 4835245"/>
              <a:gd name="connsiteX11" fmla="*/ 9709710 w 10515600"/>
              <a:gd name="connsiteY11" fmla="*/ 4835245 h 4835245"/>
              <a:gd name="connsiteX12" fmla="*/ 4381500 w 10515600"/>
              <a:gd name="connsiteY12" fmla="*/ 4835245 h 4835245"/>
              <a:gd name="connsiteX13" fmla="*/ 3067085 w 10515600"/>
              <a:gd name="connsiteY13" fmla="*/ 5439651 h 4835245"/>
              <a:gd name="connsiteX14" fmla="*/ 1752600 w 10515600"/>
              <a:gd name="connsiteY14" fmla="*/ 4835245 h 4835245"/>
              <a:gd name="connsiteX15" fmla="*/ 805890 w 10515600"/>
              <a:gd name="connsiteY15" fmla="*/ 4835245 h 4835245"/>
              <a:gd name="connsiteX16" fmla="*/ 0 w 10515600"/>
              <a:gd name="connsiteY16" fmla="*/ 4029355 h 4835245"/>
              <a:gd name="connsiteX17" fmla="*/ 0 w 10515600"/>
              <a:gd name="connsiteY17" fmla="*/ 4029371 h 4835245"/>
              <a:gd name="connsiteX18" fmla="*/ 0 w 10515600"/>
              <a:gd name="connsiteY18" fmla="*/ 2820560 h 4835245"/>
              <a:gd name="connsiteX19" fmla="*/ 0 w 10515600"/>
              <a:gd name="connsiteY19" fmla="*/ 2820560 h 4835245"/>
              <a:gd name="connsiteX20" fmla="*/ 0 w 10515600"/>
              <a:gd name="connsiteY20" fmla="*/ 805890 h 483524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4381500 w 10515600"/>
              <a:gd name="connsiteY12" fmla="*/ 4835245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2279725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1440628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2552700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34351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02078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515600" h="5450408">
                <a:moveTo>
                  <a:pt x="0" y="805890"/>
                </a:moveTo>
                <a:cubicBezTo>
                  <a:pt x="0" y="360809"/>
                  <a:pt x="360809" y="0"/>
                  <a:pt x="805890" y="0"/>
                </a:cubicBezTo>
                <a:lnTo>
                  <a:pt x="1752600" y="0"/>
                </a:lnTo>
                <a:lnTo>
                  <a:pt x="1752600" y="0"/>
                </a:lnTo>
                <a:lnTo>
                  <a:pt x="4381500" y="0"/>
                </a:lnTo>
                <a:lnTo>
                  <a:pt x="9709710" y="0"/>
                </a:lnTo>
                <a:cubicBezTo>
                  <a:pt x="10154791" y="0"/>
                  <a:pt x="10515600" y="360809"/>
                  <a:pt x="10515600" y="805890"/>
                </a:cubicBezTo>
                <a:lnTo>
                  <a:pt x="10515600" y="2820560"/>
                </a:lnTo>
                <a:lnTo>
                  <a:pt x="10515600" y="2820560"/>
                </a:lnTo>
                <a:lnTo>
                  <a:pt x="10515600" y="4029371"/>
                </a:lnTo>
                <a:lnTo>
                  <a:pt x="10515600" y="4029355"/>
                </a:lnTo>
                <a:cubicBezTo>
                  <a:pt x="10515600" y="4474436"/>
                  <a:pt x="10154791" y="4835245"/>
                  <a:pt x="9709710" y="4835245"/>
                </a:cubicBezTo>
                <a:lnTo>
                  <a:pt x="2552700" y="4846003"/>
                </a:lnTo>
                <a:lnTo>
                  <a:pt x="2002078" y="5450408"/>
                </a:lnTo>
                <a:lnTo>
                  <a:pt x="1440628" y="4824487"/>
                </a:lnTo>
                <a:lnTo>
                  <a:pt x="805890" y="4835245"/>
                </a:lnTo>
                <a:cubicBezTo>
                  <a:pt x="360809" y="4835245"/>
                  <a:pt x="0" y="4474436"/>
                  <a:pt x="0" y="4029355"/>
                </a:cubicBezTo>
                <a:lnTo>
                  <a:pt x="0" y="4029371"/>
                </a:lnTo>
                <a:lnTo>
                  <a:pt x="0" y="2820560"/>
                </a:lnTo>
                <a:lnTo>
                  <a:pt x="0" y="2820560"/>
                </a:lnTo>
                <a:lnTo>
                  <a:pt x="0" y="8058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1387736" y="1438507"/>
            <a:ext cx="9488245" cy="2219093"/>
          </a:xfrm>
        </p:spPr>
        <p:txBody>
          <a:bodyPr>
            <a:noAutofit/>
          </a:bodyPr>
          <a:lstStyle>
            <a:lvl1pPr algn="ctr">
              <a:tabLst>
                <a:tab pos="3770219" algn="l"/>
              </a:tabLst>
              <a:defRPr sz="50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“Click to edit quote.”</a:t>
            </a: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1387736" y="4126417"/>
            <a:ext cx="9488245" cy="1015739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i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- Click to edit name or subtext</a:t>
            </a:r>
          </a:p>
        </p:txBody>
      </p:sp>
      <p:sp>
        <p:nvSpPr>
          <p:cNvPr id="16" name="Date Placeholder 4"/>
          <p:cNvSpPr>
            <a:spLocks noGrp="1"/>
          </p:cNvSpPr>
          <p:nvPr>
            <p:ph type="dt" sz="half" idx="11"/>
          </p:nvPr>
        </p:nvSpPr>
        <p:spPr bwMode="white">
          <a:xfrm>
            <a:off x="838201" y="6356351"/>
            <a:ext cx="135859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3302178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19" name="Slide Number Placeholder 6"/>
          <p:cNvSpPr>
            <a:spLocks noGrp="1"/>
          </p:cNvSpPr>
          <p:nvPr>
            <p:ph type="sldNum" sz="quarter" idx="12"/>
          </p:nvPr>
        </p:nvSpPr>
        <p:spPr bwMode="white">
          <a:xfrm>
            <a:off x="9891133" y="6356351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04130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Image Black Circle Overlay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 bwMode="gray"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6146624" y="685800"/>
            <a:ext cx="5486400" cy="5486400"/>
          </a:xfrm>
          <a:prstGeom prst="ellipse">
            <a:avLst/>
          </a:prstGeom>
          <a:solidFill>
            <a:srgbClr val="003865">
              <a:alpha val="87843"/>
            </a:srgbClr>
          </a:solidFill>
        </p:spPr>
        <p:txBody>
          <a:bodyPr>
            <a:noAutofit/>
          </a:bodyPr>
          <a:lstStyle>
            <a:lvl1pPr algn="ctr">
              <a:tabLst>
                <a:tab pos="2341504" algn="l"/>
                <a:tab pos="3770219" algn="l"/>
              </a:tabLst>
              <a:defRPr sz="55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63876258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Image Multiple Circle Overl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15"/>
          </p:nvPr>
        </p:nvSpPr>
        <p:spPr bwMode="gray"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5720398" y="912531"/>
            <a:ext cx="4661388" cy="4661388"/>
          </a:xfrm>
          <a:prstGeom prst="ellipse">
            <a:avLst/>
          </a:prstGeom>
          <a:solidFill>
            <a:srgbClr val="003865">
              <a:alpha val="87843"/>
            </a:srgbClr>
          </a:solidFill>
        </p:spPr>
        <p:txBody>
          <a:bodyPr>
            <a:noAutofit/>
          </a:bodyPr>
          <a:lstStyle>
            <a:lvl1pPr algn="ctr">
              <a:tabLst>
                <a:tab pos="3770219" algn="l"/>
              </a:tabLst>
              <a:defRPr sz="45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9544817" y="524007"/>
            <a:ext cx="2155300" cy="2155300"/>
          </a:xfrm>
          <a:prstGeom prst="ellipse">
            <a:avLst/>
          </a:prstGeom>
          <a:solidFill>
            <a:srgbClr val="78BE21">
              <a:alpha val="87843"/>
            </a:srgb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50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Second Point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9251001" y="3581845"/>
            <a:ext cx="2637979" cy="2637979"/>
          </a:xfrm>
          <a:prstGeom prst="ellipse">
            <a:avLst/>
          </a:prstGeom>
          <a:solidFill>
            <a:srgbClr val="000000">
              <a:alpha val="87843"/>
            </a:srgb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5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Third Point</a:t>
            </a:r>
          </a:p>
        </p:txBody>
      </p:sp>
    </p:spTree>
    <p:extLst>
      <p:ext uri="{BB962C8B-B14F-4D97-AF65-F5344CB8AC3E}">
        <p14:creationId xmlns:p14="http://schemas.microsoft.com/office/powerpoint/2010/main" val="401272297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Black Box Overl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 bwMode="gray"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2299476" y="1609867"/>
            <a:ext cx="7593051" cy="3638267"/>
          </a:xfrm>
          <a:solidFill>
            <a:srgbClr val="003865">
              <a:alpha val="87843"/>
            </a:srgbClr>
          </a:solidFill>
        </p:spPr>
        <p:txBody>
          <a:bodyPr>
            <a:noAutofit/>
          </a:bodyPr>
          <a:lstStyle>
            <a:lvl1pPr algn="ctr">
              <a:spcAft>
                <a:spcPts val="1000"/>
              </a:spcAft>
              <a:tabLst>
                <a:tab pos="3770219" algn="l"/>
              </a:tabLst>
              <a:defRPr sz="7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Quote or </a:t>
            </a:r>
            <a:br>
              <a:rPr lang="en-US" dirty="0"/>
            </a:br>
            <a:r>
              <a:rPr lang="en-US" dirty="0"/>
              <a:t>Statement</a:t>
            </a:r>
          </a:p>
        </p:txBody>
      </p:sp>
    </p:spTree>
    <p:extLst>
      <p:ext uri="{BB962C8B-B14F-4D97-AF65-F5344CB8AC3E}">
        <p14:creationId xmlns:p14="http://schemas.microsoft.com/office/powerpoint/2010/main" val="110774616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olid Red Background">
    <p:bg bwMode="black"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838200" y="1389686"/>
            <a:ext cx="10515600" cy="1340989"/>
          </a:xfrm>
        </p:spPr>
        <p:txBody>
          <a:bodyPr>
            <a:noAutofit/>
          </a:bodyPr>
          <a:lstStyle>
            <a:lvl1pPr algn="ctr">
              <a:tabLst>
                <a:tab pos="3770219" algn="l"/>
              </a:tabLst>
              <a:defRPr sz="7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Quote or Statement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838200" y="2925700"/>
            <a:ext cx="10515600" cy="267343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Make a secondary statement here.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2795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F0795E9-2535-4245-A954-6FCBD73404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41FE45-064E-494E-94D7-DBE730EE1F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723043-2A9D-4AF3-AAD5-051ACFFC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93F7C6-8EFE-453D-BD7D-67E35F8BF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Optional Tagline Goes Here | mn.gov/websiteurl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6AB599-094B-4B16-A7E2-95CA65912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D3D5E-4F99-4AD8-B1B0-34401BBDE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66529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Solid Light Background">
    <p:bg bwMode="auto"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1389686"/>
            <a:ext cx="12192000" cy="1340989"/>
          </a:xfrm>
          <a:solidFill>
            <a:schemeClr val="tx1"/>
          </a:solidFill>
        </p:spPr>
        <p:txBody>
          <a:bodyPr>
            <a:noAutofit/>
          </a:bodyPr>
          <a:lstStyle>
            <a:lvl1pPr algn="ctr">
              <a:tabLst>
                <a:tab pos="3770219" algn="l"/>
              </a:tabLst>
              <a:defRPr sz="7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Quote or Statement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838200" y="2925700"/>
            <a:ext cx="10515600" cy="267343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Make a secondary statement here.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 bwMode="black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494106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Full Image Background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0" y="0"/>
            <a:ext cx="12192000" cy="6858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edit background picture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838200" y="1389686"/>
            <a:ext cx="10515600" cy="1340989"/>
          </a:xfrm>
        </p:spPr>
        <p:txBody>
          <a:bodyPr>
            <a:noAutofit/>
          </a:bodyPr>
          <a:lstStyle>
            <a:lvl1pPr algn="ctr">
              <a:tabLst>
                <a:tab pos="3770219" algn="l"/>
              </a:tabLst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Quote or Statement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838200" y="2925700"/>
            <a:ext cx="10515600" cy="267343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Make a secondary statement here.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52061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Number - Image Background">
    <p:bg bwMode="black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 bwMode="gray"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5424139" y="624469"/>
            <a:ext cx="5198328" cy="5072440"/>
          </a:xfrm>
          <a:prstGeom prst="ellipse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ctr">
              <a:tabLst>
                <a:tab pos="3770219" algn="l"/>
              </a:tabLst>
              <a:defRPr sz="60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title.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 hasCustomPrompt="1"/>
          </p:nvPr>
        </p:nvSpPr>
        <p:spPr bwMode="white">
          <a:xfrm>
            <a:off x="1005466" y="1"/>
            <a:ext cx="3986213" cy="5086351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39999" i="0">
                <a:solidFill>
                  <a:schemeClr val="bg1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04661742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Number - Red Background">
    <p:bg bwMode="gray"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5424139" y="624469"/>
            <a:ext cx="5198328" cy="5072440"/>
          </a:xfrm>
          <a:prstGeom prst="ellipse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ctr">
              <a:tabLst>
                <a:tab pos="3770219" algn="l"/>
              </a:tabLst>
              <a:defRPr sz="60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title.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 hasCustomPrompt="1"/>
          </p:nvPr>
        </p:nvSpPr>
        <p:spPr bwMode="white">
          <a:xfrm>
            <a:off x="1005466" y="1"/>
            <a:ext cx="3986213" cy="5086351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39999" i="0">
                <a:solidFill>
                  <a:schemeClr val="bg1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98933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Quote Solid Red Background">
    <p:bg bwMode="black"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838200" y="2212733"/>
            <a:ext cx="10515600" cy="1472163"/>
          </a:xfrm>
        </p:spPr>
        <p:txBody>
          <a:bodyPr>
            <a:noAutofit/>
          </a:bodyPr>
          <a:lstStyle>
            <a:lvl1pPr algn="ctr">
              <a:tabLst>
                <a:tab pos="3770219" algn="l"/>
              </a:tabLst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you!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838200" y="3684897"/>
            <a:ext cx="10515600" cy="2517600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firstname.lastname@state.mn.us</a:t>
            </a:r>
          </a:p>
          <a:p>
            <a:pPr lvl="0"/>
            <a:r>
              <a:rPr lang="en-US" dirty="0"/>
              <a:t>555-555-5555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 bwMode="white">
          <a:xfrm>
            <a:off x="0" y="1"/>
            <a:ext cx="12192000" cy="1651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4" name="Picture 13" descr="Board of Water and Soild Resources Logo" title="BWSR Logo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8273969" y="390285"/>
            <a:ext cx="3234329" cy="88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59919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Quote Solid Light Background">
    <p:bg bwMode="auto"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1651380"/>
            <a:ext cx="12192000" cy="1733267"/>
          </a:xfrm>
          <a:solidFill>
            <a:schemeClr val="tx1"/>
          </a:solidFill>
        </p:spPr>
        <p:txBody>
          <a:bodyPr>
            <a:noAutofit/>
          </a:bodyPr>
          <a:lstStyle>
            <a:lvl1pPr algn="ctr">
              <a:tabLst>
                <a:tab pos="3770219" algn="l"/>
              </a:tabLst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you!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838200" y="3521123"/>
            <a:ext cx="10515600" cy="268137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firstname.lastname@state.mn.us</a:t>
            </a:r>
          </a:p>
          <a:p>
            <a:pPr lvl="0"/>
            <a:r>
              <a:rPr lang="en-US" dirty="0"/>
              <a:t>555-555-5555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 bwMode="white">
          <a:xfrm>
            <a:off x="0" y="1"/>
            <a:ext cx="12192000" cy="1651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2" name="Picture 11" descr="Board of Water and Soild Resources Logo" title="BWSR Logo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8399337" y="390285"/>
            <a:ext cx="3234329" cy="88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76595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1557" y="555380"/>
            <a:ext cx="10400443" cy="630262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Rectangle 2"/>
          <p:cNvSpPr/>
          <p:nvPr/>
        </p:nvSpPr>
        <p:spPr>
          <a:xfrm>
            <a:off x="1791557" y="-6096"/>
            <a:ext cx="10409547" cy="6864096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75000"/>
                </a:schemeClr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4" name="Picture 3" descr="BWSR Blue logo Pantone 7468 with clear space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95" y="150626"/>
            <a:ext cx="1470635" cy="1823447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1784307" y="1448167"/>
            <a:ext cx="10416797" cy="2057084"/>
          </a:xfrm>
          <a:ln>
            <a:noFill/>
          </a:ln>
        </p:spPr>
        <p:txBody>
          <a:bodyPr rIns="0">
            <a:normAutofit/>
          </a:bodyPr>
          <a:lstStyle>
            <a:lvl1pPr algn="ctr">
              <a:defRPr sz="5867" baseline="0">
                <a:solidFill>
                  <a:schemeClr val="bg1"/>
                </a:solidFill>
                <a:effectLst>
                  <a:outerShdw blurRad="101600" dist="50800" algn="l" rotWithShape="0">
                    <a:schemeClr val="tx1">
                      <a:alpha val="30000"/>
                    </a:schemeClr>
                  </a:outerShdw>
                </a:effectLst>
              </a:defRPr>
            </a:lvl1pPr>
          </a:lstStyle>
          <a:p>
            <a:r>
              <a:rPr lang="en-US" dirty="0"/>
              <a:t>BWSR Title Slide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784310" y="3505252"/>
            <a:ext cx="10416796" cy="1288269"/>
          </a:xfrm>
          <a:prstGeom prst="rect">
            <a:avLst/>
          </a:prstGeom>
          <a:ln>
            <a:noFill/>
          </a:ln>
        </p:spPr>
        <p:txBody>
          <a:bodyPr vert="horz" lIns="0" tIns="60960" rIns="121920" bIns="60960" rtlCol="0" anchor="ctr" anchorCtr="0">
            <a:normAutofit/>
          </a:bodyPr>
          <a:lstStyle>
            <a:lvl1pPr marL="228600" algn="l" defTabSz="914400" rtl="0" eaLnBrk="1" latinLnBrk="0" hangingPunct="1">
              <a:spcBef>
                <a:spcPct val="0"/>
              </a:spcBef>
              <a:buNone/>
              <a:defRPr sz="3600" b="1" i="0" kern="1200" cap="none" normalizeH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000" b="0" i="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Subhead for title slide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2084732" y="3514355"/>
            <a:ext cx="9848961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>
            <a:outerShdw blurRad="50800" dist="25400" dir="5280000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1782453" y="21169"/>
            <a:ext cx="10409547" cy="561473"/>
          </a:xfrm>
          <a:prstGeom prst="rect">
            <a:avLst/>
          </a:prstGeom>
          <a:gradFill flip="none" rotWithShape="1">
            <a:gsLst>
              <a:gs pos="100000">
                <a:schemeClr val="tx1"/>
              </a:gs>
              <a:gs pos="0">
                <a:schemeClr val="accent2"/>
              </a:gs>
            </a:gsLst>
            <a:lin ang="16200000" scaled="0"/>
            <a:tileRect/>
          </a:gradFill>
          <a:ln>
            <a:noFill/>
          </a:ln>
          <a:effectLst>
            <a:outerShdw blurRad="76200" dist="50800" dir="2700000" sx="110000" sy="110000" algn="tl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/>
          <p:cNvSpPr/>
          <p:nvPr userDrawn="1"/>
        </p:nvSpPr>
        <p:spPr>
          <a:xfrm>
            <a:off x="1791557" y="555378"/>
            <a:ext cx="10400443" cy="630262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Rectangle 10"/>
          <p:cNvSpPr/>
          <p:nvPr userDrawn="1"/>
        </p:nvSpPr>
        <p:spPr>
          <a:xfrm>
            <a:off x="1791557" y="-6096"/>
            <a:ext cx="10409547" cy="6864096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75000"/>
                </a:schemeClr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2" name="Picture 11" descr="BWSR Blue logo Pantone 7468 with clear space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95" y="150623"/>
            <a:ext cx="1470635" cy="1823447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 userDrawn="1"/>
        </p:nvSpPr>
        <p:spPr>
          <a:xfrm>
            <a:off x="1784306" y="3505251"/>
            <a:ext cx="10416796" cy="1288269"/>
          </a:xfrm>
          <a:prstGeom prst="rect">
            <a:avLst/>
          </a:prstGeom>
          <a:ln>
            <a:noFill/>
          </a:ln>
        </p:spPr>
        <p:txBody>
          <a:bodyPr vert="horz" lIns="0" tIns="60960" rIns="121920" bIns="60960" rtlCol="0" anchor="ctr" anchorCtr="0">
            <a:normAutofit/>
          </a:bodyPr>
          <a:lstStyle>
            <a:lvl1pPr marL="228600" algn="l" defTabSz="914400" rtl="0" eaLnBrk="1" latinLnBrk="0" hangingPunct="1">
              <a:spcBef>
                <a:spcPct val="0"/>
              </a:spcBef>
              <a:buNone/>
              <a:defRPr sz="3600" b="1" i="0" kern="1200" cap="none" normalizeH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000" b="0" i="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Subhead for title slide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2084726" y="3514355"/>
            <a:ext cx="9848961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>
            <a:outerShdw blurRad="50800" dist="25400" dir="5280000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 userDrawn="1"/>
        </p:nvSpPr>
        <p:spPr>
          <a:xfrm>
            <a:off x="1782453" y="21166"/>
            <a:ext cx="10409547" cy="561473"/>
          </a:xfrm>
          <a:prstGeom prst="rect">
            <a:avLst/>
          </a:prstGeom>
          <a:gradFill flip="none" rotWithShape="1">
            <a:gsLst>
              <a:gs pos="100000">
                <a:schemeClr val="tx1"/>
              </a:gs>
              <a:gs pos="0">
                <a:schemeClr val="accent2"/>
              </a:gs>
            </a:gsLst>
            <a:lin ang="16200000" scaled="0"/>
            <a:tileRect/>
          </a:gradFill>
          <a:ln>
            <a:noFill/>
          </a:ln>
          <a:effectLst>
            <a:outerShdw blurRad="76200" dist="50800" dir="2700000" sx="110000" sy="110000" algn="tl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62990919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791557" y="555378"/>
            <a:ext cx="10400443" cy="630262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Rectangle 2"/>
          <p:cNvSpPr/>
          <p:nvPr userDrawn="1"/>
        </p:nvSpPr>
        <p:spPr>
          <a:xfrm>
            <a:off x="1791557" y="-6096"/>
            <a:ext cx="10409547" cy="6864096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75000"/>
                </a:schemeClr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4" name="Picture 3" descr="BWSR Blue logo Pantone 7468 with clear space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95" y="150623"/>
            <a:ext cx="1470635" cy="1823447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1784307" y="1448167"/>
            <a:ext cx="10416797" cy="2057084"/>
          </a:xfrm>
          <a:ln>
            <a:noFill/>
          </a:ln>
        </p:spPr>
        <p:txBody>
          <a:bodyPr rIns="0">
            <a:normAutofit/>
          </a:bodyPr>
          <a:lstStyle>
            <a:lvl1pPr algn="ctr">
              <a:defRPr sz="5867" baseline="0">
                <a:solidFill>
                  <a:schemeClr val="bg1"/>
                </a:solidFill>
                <a:effectLst>
                  <a:outerShdw blurRad="101600" dist="50800" algn="l" rotWithShape="0">
                    <a:schemeClr val="tx1">
                      <a:alpha val="30000"/>
                    </a:schemeClr>
                  </a:outerShdw>
                </a:effectLst>
              </a:defRPr>
            </a:lvl1pPr>
          </a:lstStyle>
          <a:p>
            <a:r>
              <a:rPr lang="en-US" dirty="0"/>
              <a:t>BWSR Title Slide</a:t>
            </a: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1784306" y="3505251"/>
            <a:ext cx="10416796" cy="1288269"/>
          </a:xfrm>
          <a:prstGeom prst="rect">
            <a:avLst/>
          </a:prstGeom>
          <a:ln>
            <a:noFill/>
          </a:ln>
        </p:spPr>
        <p:txBody>
          <a:bodyPr vert="horz" lIns="0" tIns="60960" rIns="121920" bIns="60960" rtlCol="0" anchor="ctr" anchorCtr="0">
            <a:normAutofit/>
          </a:bodyPr>
          <a:lstStyle>
            <a:lvl1pPr marL="228600" algn="l" defTabSz="914400" rtl="0" eaLnBrk="1" latinLnBrk="0" hangingPunct="1">
              <a:spcBef>
                <a:spcPct val="0"/>
              </a:spcBef>
              <a:buNone/>
              <a:defRPr sz="3600" b="1" i="0" kern="1200" cap="none" normalizeH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000" b="0" i="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Subhead for title slide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084726" y="3514355"/>
            <a:ext cx="9848961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>
            <a:outerShdw blurRad="50800" dist="25400" dir="5280000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 userDrawn="1"/>
        </p:nvSpPr>
        <p:spPr>
          <a:xfrm>
            <a:off x="1782453" y="21166"/>
            <a:ext cx="10409547" cy="561473"/>
          </a:xfrm>
          <a:prstGeom prst="rect">
            <a:avLst/>
          </a:prstGeom>
          <a:gradFill flip="none" rotWithShape="1">
            <a:gsLst>
              <a:gs pos="100000">
                <a:schemeClr val="tx1"/>
              </a:gs>
              <a:gs pos="0">
                <a:schemeClr val="accent2"/>
              </a:gs>
            </a:gsLst>
            <a:lin ang="16200000" scaled="0"/>
            <a:tileRect/>
          </a:gradFill>
          <a:ln>
            <a:noFill/>
          </a:ln>
          <a:effectLst>
            <a:outerShdw blurRad="76200" dist="50800" dir="2700000" sx="110000" sy="110000" algn="tl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65755374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2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r>
              <a:rPr lang="en-US">
                <a:solidFill>
                  <a:srgbClr val="000000"/>
                </a:solidFill>
              </a:rPr>
              <a:t>Optional Tagline Goes Here | mn.gov/websiteurl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E9BD4C6C-2D50-44DC-87A4-F7253B2E9871}" type="slidenum">
              <a:rPr lang="en-US" smtClean="0">
                <a:solidFill>
                  <a:srgbClr val="000000"/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15629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 (Photo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3477837"/>
            <a:ext cx="12192000" cy="1295182"/>
          </a:xfrm>
          <a:solidFill>
            <a:schemeClr val="accent1"/>
          </a:solidFill>
        </p:spPr>
        <p:txBody>
          <a:bodyPr wrap="square" lIns="182880" tIns="91440" rIns="182880" bIns="91440"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enter the slideshow title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4773019"/>
            <a:ext cx="12192000" cy="2084981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802467" y="5041204"/>
            <a:ext cx="6587067" cy="1097128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baseline="0"/>
            </a:lvl1pPr>
          </a:lstStyle>
          <a:p>
            <a:r>
              <a:rPr lang="en-US" sz="1800" dirty="0" err="1"/>
              <a:t>Firstname</a:t>
            </a:r>
            <a:r>
              <a:rPr lang="en-US" sz="1800" dirty="0"/>
              <a:t> </a:t>
            </a:r>
            <a:r>
              <a:rPr lang="en-US" sz="1800" dirty="0" err="1"/>
              <a:t>Lastname</a:t>
            </a:r>
            <a:r>
              <a:rPr lang="en-US" sz="1800" dirty="0"/>
              <a:t> | Job Title</a:t>
            </a:r>
          </a:p>
          <a:p>
            <a:r>
              <a:rPr lang="en-US" sz="1800" dirty="0"/>
              <a:t>Date</a:t>
            </a:r>
            <a:endParaRPr lang="en-US" dirty="0"/>
          </a:p>
        </p:txBody>
      </p:sp>
      <p:pic>
        <p:nvPicPr>
          <p:cNvPr id="10" name="Picture 9" descr="Minnesota IT Services 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53" y="5500619"/>
            <a:ext cx="3272835" cy="1374590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53560" y="6138332"/>
            <a:ext cx="5587647" cy="365125"/>
          </a:xfrm>
          <a:prstGeom prst="rect">
            <a:avLst/>
          </a:prstGeom>
        </p:spPr>
        <p:txBody>
          <a:bodyPr anchor="b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12192000" cy="3380732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66263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(Photo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3477837"/>
            <a:ext cx="12192000" cy="1295182"/>
          </a:xfrm>
          <a:solidFill>
            <a:schemeClr val="accent1"/>
          </a:solidFill>
        </p:spPr>
        <p:txBody>
          <a:bodyPr wrap="square" lIns="182880" tIns="91440" rIns="182880" bIns="91440"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enter the slideshow title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4773019"/>
            <a:ext cx="12192000" cy="2084981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802467" y="5041204"/>
            <a:ext cx="6587067" cy="1097128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baseline="0"/>
            </a:lvl1pPr>
          </a:lstStyle>
          <a:p>
            <a:r>
              <a:rPr lang="en-US" sz="1800" dirty="0" err="1"/>
              <a:t>Firstname</a:t>
            </a:r>
            <a:r>
              <a:rPr lang="en-US" sz="1800" dirty="0"/>
              <a:t> </a:t>
            </a:r>
            <a:r>
              <a:rPr lang="en-US" sz="1800" dirty="0" err="1"/>
              <a:t>Lastname</a:t>
            </a:r>
            <a:r>
              <a:rPr lang="en-US" sz="1800" dirty="0"/>
              <a:t> | Job Title</a:t>
            </a:r>
          </a:p>
          <a:p>
            <a:r>
              <a:rPr lang="en-US" sz="1800" dirty="0"/>
              <a:t>Date</a:t>
            </a:r>
            <a:endParaRPr lang="en-US" dirty="0"/>
          </a:p>
        </p:txBody>
      </p:sp>
      <p:pic>
        <p:nvPicPr>
          <p:cNvPr id="10" name="Picture 9" descr="Minnesota IT Services 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53" y="5500619"/>
            <a:ext cx="3272835" cy="1374590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53560" y="6138332"/>
            <a:ext cx="5587647" cy="365125"/>
          </a:xfrm>
          <a:prstGeom prst="rect">
            <a:avLst/>
          </a:prstGeom>
        </p:spPr>
        <p:txBody>
          <a:bodyPr anchor="b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1"/>
                </a:solidFill>
              </a:rPr>
              <a:t>|</a:t>
            </a:r>
            <a:r>
              <a:rPr lang="en-US" dirty="0"/>
              <a:t> mn.gov/websiteurl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12192000" cy="3380732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956935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(Logo Only)">
    <p:bg bwMode="gray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0" y="4188566"/>
            <a:ext cx="12192000" cy="1199223"/>
          </a:xfrm>
          <a:solidFill>
            <a:schemeClr val="accent2"/>
          </a:solidFill>
        </p:spPr>
        <p:txBody>
          <a:bodyPr wrap="square" lIns="182880" tIns="91440" rIns="182880" bIns="91440" spcCol="0" anchor="ctr">
            <a:normAutofit/>
          </a:bodyPr>
          <a:lstStyle>
            <a:lvl1pPr algn="ctr">
              <a:lnSpc>
                <a:spcPct val="90000"/>
              </a:lnSpc>
              <a:defRPr sz="36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enter the slideshow title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0" y="5387787"/>
            <a:ext cx="12192000" cy="14702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n>
                <a:noFill/>
              </a:ln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 bwMode="black">
          <a:xfrm>
            <a:off x="2802468" y="5644885"/>
            <a:ext cx="6587067" cy="90306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1000"/>
              </a:spcAft>
              <a:buNone/>
              <a:defRPr sz="1800" baseline="0"/>
            </a:lvl1pPr>
          </a:lstStyle>
          <a:p>
            <a:r>
              <a:rPr lang="en-US" sz="1800" dirty="0" err="1"/>
              <a:t>Firstname</a:t>
            </a:r>
            <a:r>
              <a:rPr lang="en-US" sz="1800" dirty="0"/>
              <a:t> </a:t>
            </a:r>
            <a:r>
              <a:rPr lang="en-US" sz="1800" dirty="0" err="1"/>
              <a:t>Lastname</a:t>
            </a:r>
            <a:r>
              <a:rPr lang="en-US" sz="1800" dirty="0"/>
              <a:t> | Job Title</a:t>
            </a:r>
          </a:p>
          <a:p>
            <a:r>
              <a:rPr lang="en-US" sz="1800" dirty="0"/>
              <a:t>Date</a:t>
            </a:r>
            <a:endParaRPr lang="en-US" dirty="0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 bwMode="black"/>
        <p:txBody>
          <a:bodyPr/>
          <a:lstStyle/>
          <a:p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8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3320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 (Logo Only)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0" y="4188566"/>
            <a:ext cx="12192000" cy="1199223"/>
          </a:xfrm>
          <a:solidFill>
            <a:schemeClr val="accent1"/>
          </a:solidFill>
        </p:spPr>
        <p:txBody>
          <a:bodyPr wrap="square" lIns="182880" tIns="91440" rIns="182880" bIns="91440" spcCol="0" anchor="ctr">
            <a:normAutofit/>
          </a:bodyPr>
          <a:lstStyle>
            <a:lvl1pPr algn="ctr">
              <a:lnSpc>
                <a:spcPct val="9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enter the slideshow title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0" y="5387787"/>
            <a:ext cx="12192000" cy="1470213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n>
                <a:noFill/>
              </a:ln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 bwMode="black">
          <a:xfrm>
            <a:off x="2802468" y="5644885"/>
            <a:ext cx="6587067" cy="90306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1000"/>
              </a:spcAft>
              <a:buNone/>
              <a:defRPr sz="1800" baseline="0"/>
            </a:lvl1pPr>
          </a:lstStyle>
          <a:p>
            <a:r>
              <a:rPr lang="en-US" sz="1800" dirty="0" err="1"/>
              <a:t>Firstname</a:t>
            </a:r>
            <a:r>
              <a:rPr lang="en-US" sz="1800" dirty="0"/>
              <a:t> </a:t>
            </a:r>
            <a:r>
              <a:rPr lang="en-US" sz="1800" dirty="0" err="1"/>
              <a:t>Lastname</a:t>
            </a:r>
            <a:r>
              <a:rPr lang="en-US" sz="1800" dirty="0"/>
              <a:t> | Job Title</a:t>
            </a:r>
          </a:p>
          <a:p>
            <a:r>
              <a:rPr lang="en-US" sz="1800" dirty="0"/>
              <a:t>Date</a:t>
            </a:r>
            <a:endParaRPr lang="en-US" dirty="0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 bwMode="black"/>
        <p:txBody>
          <a:bodyPr/>
          <a:lstStyle/>
          <a:p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8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 descr="Board of Water and Soil Resources Logo" title="BWSR Logo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3087527" y="1237863"/>
            <a:ext cx="6396957" cy="1744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17030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(Photo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0" y="3477838"/>
            <a:ext cx="12192000" cy="1295183"/>
          </a:xfrm>
          <a:solidFill>
            <a:schemeClr val="accent1"/>
          </a:solidFill>
        </p:spPr>
        <p:txBody>
          <a:bodyPr wrap="square" lIns="182880" tIns="91440" rIns="182880" bIns="91440"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enter the slideshow title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0" y="4773020"/>
            <a:ext cx="12192000" cy="2084981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n>
                <a:noFill/>
              </a:ln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 bwMode="black">
          <a:xfrm>
            <a:off x="2802468" y="5041204"/>
            <a:ext cx="6587067" cy="1097128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baseline="0"/>
            </a:lvl1pPr>
          </a:lstStyle>
          <a:p>
            <a:r>
              <a:rPr lang="en-US" sz="1800" dirty="0" err="1"/>
              <a:t>Firstname</a:t>
            </a:r>
            <a:r>
              <a:rPr lang="en-US" sz="1800" dirty="0"/>
              <a:t> </a:t>
            </a:r>
            <a:r>
              <a:rPr lang="en-US" sz="1800" dirty="0" err="1"/>
              <a:t>Lastname</a:t>
            </a:r>
            <a:r>
              <a:rPr lang="en-US" sz="1800" dirty="0"/>
              <a:t> | Job Title</a:t>
            </a:r>
          </a:p>
          <a:p>
            <a:r>
              <a:rPr lang="en-US" sz="1800" dirty="0"/>
              <a:t>Date</a:t>
            </a:r>
            <a:endParaRPr lang="en-US" dirty="0"/>
          </a:p>
        </p:txBody>
      </p:sp>
      <p:pic>
        <p:nvPicPr>
          <p:cNvPr id="10" name="Picture 9" descr="Board of Water and Soild Resources Logo" title="BWSR Logo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57808" y="5746870"/>
            <a:ext cx="3234329" cy="882089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6253562" y="6138332"/>
            <a:ext cx="5587647" cy="365125"/>
          </a:xfrm>
          <a:prstGeom prst="rect">
            <a:avLst/>
          </a:prstGeom>
        </p:spPr>
        <p:txBody>
          <a:bodyPr anchor="b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/>
          </p:nvPr>
        </p:nvSpPr>
        <p:spPr bwMode="gray">
          <a:xfrm>
            <a:off x="0" y="1"/>
            <a:ext cx="12192000" cy="338073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52288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bg bwMode="auto"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-1"/>
            <a:ext cx="12192000" cy="1216025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12" name="Table Placeholder 9"/>
          <p:cNvSpPr>
            <a:spLocks noGrp="1"/>
          </p:cNvSpPr>
          <p:nvPr>
            <p:ph type="tbl" sz="quarter" idx="13"/>
          </p:nvPr>
        </p:nvSpPr>
        <p:spPr bwMode="gray">
          <a:xfrm>
            <a:off x="838200" y="1335089"/>
            <a:ext cx="10515600" cy="4841875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8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94831893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0" y="4188566"/>
            <a:ext cx="12192000" cy="119922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0" y="5387787"/>
            <a:ext cx="12192000" cy="1470213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n>
                <a:noFill/>
              </a:ln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 bwMode="black">
          <a:xfrm>
            <a:off x="2802468" y="5644884"/>
            <a:ext cx="6587067" cy="440971"/>
          </a:xfrm>
        </p:spPr>
        <p:txBody>
          <a:bodyPr>
            <a:normAutofit/>
          </a:bodyPr>
          <a:lstStyle>
            <a:lvl1pPr marL="0" indent="0" algn="ctr">
              <a:buNone/>
              <a:defRPr sz="1800" baseline="0"/>
            </a:lvl1pPr>
          </a:lstStyle>
          <a:p>
            <a:r>
              <a:rPr lang="en-US" sz="1800" dirty="0" err="1"/>
              <a:t>Firstname</a:t>
            </a:r>
            <a:r>
              <a:rPr lang="en-US" sz="1800" dirty="0"/>
              <a:t> </a:t>
            </a:r>
            <a:r>
              <a:rPr lang="en-US" sz="1800" dirty="0" err="1"/>
              <a:t>Lastname</a:t>
            </a:r>
            <a:r>
              <a:rPr lang="en-US" sz="1800" dirty="0"/>
              <a:t> | Job Title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1789114"/>
            <a:ext cx="12192000" cy="22987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 bwMode="black"/>
        <p:txBody>
          <a:bodyPr/>
          <a:lstStyle/>
          <a:p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8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 descr="Board of Water and Soild Resources Logo&#10;" title="BWSR Logo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8399337" y="484413"/>
            <a:ext cx="3234329" cy="88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33514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White)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-1"/>
            <a:ext cx="12192000" cy="1216025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black"/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8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26357504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(Split White BG)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-1"/>
            <a:ext cx="12192000" cy="1216025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838200" y="1594625"/>
            <a:ext cx="51816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172200" y="1594625"/>
            <a:ext cx="51816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8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20336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 (Boxed)">
    <p:bg bwMode="auto"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-1"/>
            <a:ext cx="12192000" cy="1216025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838200" y="1335281"/>
            <a:ext cx="10515600" cy="4841683"/>
          </a:xfrm>
          <a:solidFill>
            <a:schemeClr val="bg1"/>
          </a:solidFill>
        </p:spPr>
        <p:txBody>
          <a:bodyPr lIns="228600" tIns="548640" rIns="274320"/>
          <a:lstStyle>
            <a:lvl1pPr marL="342891" indent="-342891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500"/>
            </a:lvl1pPr>
            <a:lvl2pPr marL="800080" indent="-342891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100"/>
            </a:lvl2pPr>
            <a:lvl3pPr marL="1200121" indent="-285744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/>
            </a:lvl3pPr>
            <a:lvl4pPr marL="1657309" indent="-285744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/>
            </a:lvl4pPr>
            <a:lvl5pPr marL="2114498" indent="-285744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8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53532576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(Split Boxed)">
    <p:bg bwMode="auto"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-1"/>
            <a:ext cx="12192000" cy="1216025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838200" y="1594625"/>
            <a:ext cx="51816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172200" y="1594625"/>
            <a:ext cx="51816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8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96593022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ck Overlay, Gra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1"/>
            <a:ext cx="12192000" cy="1219199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9" name="Picture Placeholder 1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1219197"/>
            <a:ext cx="12192000" cy="5638803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 bwMode="auto">
          <a:xfrm>
            <a:off x="0" y="2609241"/>
            <a:ext cx="5683624" cy="2858715"/>
          </a:xfrm>
          <a:solidFill>
            <a:schemeClr val="tx1">
              <a:alpha val="88000"/>
            </a:schemeClr>
          </a:solidFill>
        </p:spPr>
        <p:txBody>
          <a:bodyPr rIns="274320" anchor="ctr"/>
          <a:lstStyle>
            <a:lvl1pPr marL="685783" indent="-228594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defRPr sz="2500">
                <a:solidFill>
                  <a:schemeClr val="bg1"/>
                </a:solidFill>
              </a:defRPr>
            </a:lvl1pPr>
            <a:lvl2pPr marL="1142971" indent="-228594">
              <a:lnSpc>
                <a:spcPct val="100000"/>
              </a:lnSpc>
              <a:buClr>
                <a:schemeClr val="accent2"/>
              </a:buClr>
              <a:defRPr sz="2100">
                <a:solidFill>
                  <a:schemeClr val="bg1"/>
                </a:solidFill>
              </a:defRPr>
            </a:lvl2pPr>
            <a:lvl3pPr marL="1600160" indent="-228594">
              <a:lnSpc>
                <a:spcPct val="100000"/>
              </a:lnSpc>
              <a:buClr>
                <a:schemeClr val="accent2"/>
              </a:buClr>
              <a:defRPr sz="1700">
                <a:solidFill>
                  <a:schemeClr val="bg1"/>
                </a:solidFill>
              </a:defRPr>
            </a:lvl3pPr>
            <a:lvl4pPr marL="2057349" indent="-228594">
              <a:lnSpc>
                <a:spcPct val="100000"/>
              </a:lnSpc>
              <a:buClr>
                <a:schemeClr val="accent2"/>
              </a:buClr>
              <a:defRPr sz="1700">
                <a:solidFill>
                  <a:schemeClr val="bg1"/>
                </a:solidFill>
              </a:defRPr>
            </a:lvl4pPr>
            <a:lvl5pPr marL="2514537" indent="-228594">
              <a:lnSpc>
                <a:spcPct val="100000"/>
              </a:lnSpc>
              <a:buClr>
                <a:schemeClr val="accent2"/>
              </a:buClr>
              <a:defRPr sz="17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06994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(Logo Only)">
    <p:bg bwMode="gray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0" y="4188566"/>
            <a:ext cx="12192000" cy="1199223"/>
          </a:xfrm>
          <a:solidFill>
            <a:schemeClr val="accent2"/>
          </a:solidFill>
        </p:spPr>
        <p:txBody>
          <a:bodyPr wrap="square" lIns="182880" tIns="91440" rIns="182880" bIns="91440" spcCol="0" anchor="ctr">
            <a:normAutofit/>
          </a:bodyPr>
          <a:lstStyle>
            <a:lvl1pPr algn="ctr">
              <a:lnSpc>
                <a:spcPct val="90000"/>
              </a:lnSpc>
              <a:defRPr sz="36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enter the slideshow title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0" y="5387787"/>
            <a:ext cx="12192000" cy="14702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n>
                <a:noFill/>
              </a:ln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 bwMode="black">
          <a:xfrm>
            <a:off x="2802468" y="5644885"/>
            <a:ext cx="6587067" cy="90306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1000"/>
              </a:spcAft>
              <a:buNone/>
              <a:defRPr sz="1800" baseline="0"/>
            </a:lvl1pPr>
          </a:lstStyle>
          <a:p>
            <a:r>
              <a:rPr lang="en-US" sz="1800" dirty="0" err="1"/>
              <a:t>Firstname</a:t>
            </a:r>
            <a:r>
              <a:rPr lang="en-US" sz="1800" dirty="0"/>
              <a:t> </a:t>
            </a:r>
            <a:r>
              <a:rPr lang="en-US" sz="1800" dirty="0" err="1"/>
              <a:t>Lastname</a:t>
            </a:r>
            <a:r>
              <a:rPr lang="en-US" sz="1800" dirty="0"/>
              <a:t> | Job Title</a:t>
            </a:r>
          </a:p>
          <a:p>
            <a:r>
              <a:rPr lang="en-US" sz="1800" dirty="0"/>
              <a:t>Date</a:t>
            </a:r>
            <a:endParaRPr lang="en-US" dirty="0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 bwMode="black"/>
        <p:txBody>
          <a:bodyPr/>
          <a:lstStyle/>
          <a:p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8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285372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ck Overlay, Whit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9" name="Picture Placeholder 1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1219197"/>
            <a:ext cx="12192000" cy="5638803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 bwMode="auto">
          <a:xfrm>
            <a:off x="0" y="2609241"/>
            <a:ext cx="5683624" cy="2858715"/>
          </a:xfrm>
          <a:solidFill>
            <a:schemeClr val="tx1">
              <a:alpha val="88000"/>
            </a:schemeClr>
          </a:solidFill>
        </p:spPr>
        <p:txBody>
          <a:bodyPr rIns="274320" anchor="ctr"/>
          <a:lstStyle>
            <a:lvl1pPr marL="685783" indent="-228594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 marL="1142971" indent="-228594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 marL="1600160" indent="-228594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 marL="2057349" indent="-228594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 marL="2514537" indent="-228594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92533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(Solid White)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 bwMode="black">
          <a:xfrm>
            <a:off x="838200" y="1366346"/>
            <a:ext cx="10515600" cy="478839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 bwMode="black">
          <a:xfrm>
            <a:off x="838201" y="6356351"/>
            <a:ext cx="1358591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8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black">
          <a:xfrm>
            <a:off x="9891133" y="6356351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788244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(Solid Dark)">
    <p:bg bwMode="black"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 bwMode="white">
          <a:xfrm>
            <a:off x="838200" y="1366346"/>
            <a:ext cx="10515600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 bwMode="white">
          <a:xfrm>
            <a:off x="838201" y="6356351"/>
            <a:ext cx="135859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3302178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white">
          <a:xfrm>
            <a:off x="9891133" y="6356351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364371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 (Solid Dark)">
    <p:bg bwMode="black">
      <p:bgPr>
        <a:gradFill>
          <a:gsLst>
            <a:gs pos="100000">
              <a:schemeClr val="tx1">
                <a:lumMod val="80000"/>
              </a:schemeClr>
            </a:gs>
            <a:gs pos="63000">
              <a:schemeClr val="tx1"/>
            </a:gs>
            <a:gs pos="86000">
              <a:schemeClr val="tx1">
                <a:lumMod val="9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 bwMode="white">
          <a:xfrm>
            <a:off x="838200" y="1366346"/>
            <a:ext cx="10515600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 bwMode="white">
          <a:xfrm>
            <a:off x="838201" y="6356351"/>
            <a:ext cx="135859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3302178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white">
          <a:xfrm>
            <a:off x="9891133" y="6356351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27203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(Solid Lt Gray)">
    <p:bg bwMode="auto"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 bwMode="black">
          <a:xfrm>
            <a:off x="838200" y="1366346"/>
            <a:ext cx="10515600" cy="478839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 bwMode="black">
          <a:xfrm>
            <a:off x="838201" y="6356351"/>
            <a:ext cx="13585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8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 bwMode="black">
          <a:xfrm>
            <a:off x="9891133" y="6356351"/>
            <a:ext cx="1462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794070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 (Solid Dark)">
    <p:bg bwMode="black"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1" name="Content Placeholder 4"/>
          <p:cNvSpPr>
            <a:spLocks noGrp="1"/>
          </p:cNvSpPr>
          <p:nvPr>
            <p:ph sz="quarter" idx="10"/>
          </p:nvPr>
        </p:nvSpPr>
        <p:spPr bwMode="white">
          <a:xfrm>
            <a:off x="838201" y="1366346"/>
            <a:ext cx="6234953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/>
          </p:nvPr>
        </p:nvSpPr>
        <p:spPr bwMode="gray">
          <a:xfrm>
            <a:off x="7653565" y="1364825"/>
            <a:ext cx="4538435" cy="4538435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 bwMode="white">
          <a:xfrm>
            <a:off x="838201" y="6356351"/>
            <a:ext cx="135859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3302178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white">
          <a:xfrm>
            <a:off x="9891133" y="6356351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764282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 (Solid Dark)">
    <p:bg bwMode="black">
      <p:bgPr>
        <a:gradFill>
          <a:gsLst>
            <a:gs pos="100000">
              <a:schemeClr val="tx1">
                <a:lumMod val="80000"/>
              </a:schemeClr>
            </a:gs>
            <a:gs pos="63000">
              <a:schemeClr val="tx1"/>
            </a:gs>
            <a:gs pos="86000">
              <a:schemeClr val="tx1">
                <a:lumMod val="9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0" name="Content Placeholder 4"/>
          <p:cNvSpPr>
            <a:spLocks noGrp="1"/>
          </p:cNvSpPr>
          <p:nvPr>
            <p:ph sz="quarter" idx="10"/>
          </p:nvPr>
        </p:nvSpPr>
        <p:spPr bwMode="white">
          <a:xfrm>
            <a:off x="838201" y="1366346"/>
            <a:ext cx="6234953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/>
          </p:nvPr>
        </p:nvSpPr>
        <p:spPr bwMode="gray">
          <a:xfrm>
            <a:off x="7653565" y="1364825"/>
            <a:ext cx="4538435" cy="4538435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 bwMode="white">
          <a:xfrm>
            <a:off x="838201" y="6356351"/>
            <a:ext cx="135859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3302178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white">
          <a:xfrm>
            <a:off x="9891133" y="6356351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561688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 (Solid Lt Gray)">
    <p:bg bwMode="auto"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7" name="Content Placeholder 4"/>
          <p:cNvSpPr>
            <a:spLocks noGrp="1"/>
          </p:cNvSpPr>
          <p:nvPr>
            <p:ph sz="quarter" idx="10"/>
          </p:nvPr>
        </p:nvSpPr>
        <p:spPr bwMode="black">
          <a:xfrm>
            <a:off x="838201" y="1366346"/>
            <a:ext cx="6234953" cy="4788393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/>
          </p:nvPr>
        </p:nvSpPr>
        <p:spPr bwMode="gray">
          <a:xfrm>
            <a:off x="7653565" y="1364825"/>
            <a:ext cx="4538435" cy="4538435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 bwMode="black">
          <a:xfrm>
            <a:off x="838201" y="6356351"/>
            <a:ext cx="13585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8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 bwMode="black">
          <a:xfrm>
            <a:off x="9891133" y="6356351"/>
            <a:ext cx="1462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469360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Page (4 Up)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2"/>
            <a:ext cx="12192000" cy="1216023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0" y="1216024"/>
            <a:ext cx="12192000" cy="4987927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806332" y="1981899"/>
            <a:ext cx="2094843" cy="20948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 bwMode="black">
          <a:xfrm>
            <a:off x="581720" y="4345147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3646176" y="1967573"/>
            <a:ext cx="2094843" cy="20948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 bwMode="black">
          <a:xfrm>
            <a:off x="3421564" y="4345147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6486020" y="1967573"/>
            <a:ext cx="2094843" cy="20948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 hasCustomPrompt="1"/>
          </p:nvPr>
        </p:nvSpPr>
        <p:spPr bwMode="black">
          <a:xfrm>
            <a:off x="6261408" y="4345147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0" hasCustomPrompt="1"/>
          </p:nvPr>
        </p:nvSpPr>
        <p:spPr bwMode="gray">
          <a:xfrm>
            <a:off x="9325864" y="1967573"/>
            <a:ext cx="2094843" cy="20948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1" hasCustomPrompt="1"/>
          </p:nvPr>
        </p:nvSpPr>
        <p:spPr bwMode="black">
          <a:xfrm>
            <a:off x="9101252" y="4341162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endParaRPr lang="en-US" dirty="0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8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78634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Page (3 Up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2"/>
            <a:ext cx="12192000" cy="1216023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0" y="1216024"/>
            <a:ext cx="12192000" cy="4987927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1572814" y="1964393"/>
            <a:ext cx="2332191" cy="2332191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 bwMode="black">
          <a:xfrm>
            <a:off x="1469226" y="4564989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4824541" y="1964392"/>
            <a:ext cx="2317864" cy="231786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 bwMode="black">
          <a:xfrm>
            <a:off x="4712236" y="4564989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8067551" y="1964392"/>
            <a:ext cx="2317864" cy="231786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 hasCustomPrompt="1"/>
          </p:nvPr>
        </p:nvSpPr>
        <p:spPr bwMode="black">
          <a:xfrm>
            <a:off x="7955246" y="4564989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endParaRPr lang="en-US" dirty="0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8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24115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 (Logo Only)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0" y="4188566"/>
            <a:ext cx="12192000" cy="1199223"/>
          </a:xfrm>
          <a:solidFill>
            <a:schemeClr val="accent1"/>
          </a:solidFill>
        </p:spPr>
        <p:txBody>
          <a:bodyPr wrap="square" lIns="182880" tIns="91440" rIns="182880" bIns="91440" spcCol="0" anchor="ctr">
            <a:normAutofit/>
          </a:bodyPr>
          <a:lstStyle>
            <a:lvl1pPr algn="ctr">
              <a:lnSpc>
                <a:spcPct val="9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enter the slideshow title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0" y="5387787"/>
            <a:ext cx="12192000" cy="1470213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n>
                <a:noFill/>
              </a:ln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 bwMode="black">
          <a:xfrm>
            <a:off x="2802468" y="5644885"/>
            <a:ext cx="6587067" cy="90306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1000"/>
              </a:spcAft>
              <a:buNone/>
              <a:defRPr sz="1800" baseline="0"/>
            </a:lvl1pPr>
          </a:lstStyle>
          <a:p>
            <a:r>
              <a:rPr lang="en-US" sz="1800" dirty="0" err="1"/>
              <a:t>Firstname</a:t>
            </a:r>
            <a:r>
              <a:rPr lang="en-US" sz="1800" dirty="0"/>
              <a:t> </a:t>
            </a:r>
            <a:r>
              <a:rPr lang="en-US" sz="1800" dirty="0" err="1"/>
              <a:t>Lastname</a:t>
            </a:r>
            <a:r>
              <a:rPr lang="en-US" sz="1800" dirty="0"/>
              <a:t> | Job Title</a:t>
            </a:r>
          </a:p>
          <a:p>
            <a:r>
              <a:rPr lang="en-US" sz="1800" dirty="0"/>
              <a:t>Date</a:t>
            </a:r>
            <a:endParaRPr lang="en-US" dirty="0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 bwMode="black"/>
        <p:txBody>
          <a:bodyPr/>
          <a:lstStyle/>
          <a:p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8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 descr="Board of Water and Soil Resources Logo" title="BWSR Logo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3087527" y="1237863"/>
            <a:ext cx="6396957" cy="1744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86901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Page 4-Up White Vertical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-1"/>
            <a:ext cx="12192000" cy="1216025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806332" y="1981899"/>
            <a:ext cx="2094843" cy="209484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 bwMode="black">
          <a:xfrm>
            <a:off x="581720" y="4345147"/>
            <a:ext cx="2542477" cy="1623853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3646176" y="1967573"/>
            <a:ext cx="2094843" cy="209484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 bwMode="black">
          <a:xfrm>
            <a:off x="3421564" y="4345147"/>
            <a:ext cx="2542477" cy="162385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6486020" y="1967573"/>
            <a:ext cx="2094843" cy="209484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 hasCustomPrompt="1"/>
          </p:nvPr>
        </p:nvSpPr>
        <p:spPr bwMode="black">
          <a:xfrm>
            <a:off x="6261408" y="4345147"/>
            <a:ext cx="2542477" cy="162385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0" hasCustomPrompt="1"/>
          </p:nvPr>
        </p:nvSpPr>
        <p:spPr bwMode="gray">
          <a:xfrm>
            <a:off x="9325864" y="1967573"/>
            <a:ext cx="2094843" cy="209484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1" hasCustomPrompt="1"/>
          </p:nvPr>
        </p:nvSpPr>
        <p:spPr bwMode="black">
          <a:xfrm>
            <a:off x="9101252" y="4341162"/>
            <a:ext cx="2542477" cy="1627839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9" name="Rectangle 18"/>
          <p:cNvSpPr/>
          <p:nvPr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endParaRPr lang="en-US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8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486479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Page 4-Up Gray BG Horizontal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1"/>
            <a:ext cx="12192000" cy="1216023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0" y="1216024"/>
            <a:ext cx="12192000" cy="4987927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806333" y="1674773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6"/>
          </p:nvPr>
        </p:nvSpPr>
        <p:spPr bwMode="black">
          <a:xfrm>
            <a:off x="2876551" y="1674773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189" indent="0">
              <a:buFont typeface="Arial" panose="020B0604020202020204" pitchFamily="34" charset="0"/>
              <a:buNone/>
              <a:defRPr sz="1800"/>
            </a:lvl2pPr>
            <a:lvl3pPr marL="914377" indent="0">
              <a:buFont typeface="Arial" panose="020B0604020202020204" pitchFamily="34" charset="0"/>
              <a:buNone/>
              <a:defRPr sz="1800"/>
            </a:lvl3pPr>
            <a:lvl4pPr marL="1371566" indent="0">
              <a:buFont typeface="Arial" panose="020B0604020202020204" pitchFamily="34" charset="0"/>
              <a:buNone/>
              <a:defRPr sz="1800"/>
            </a:lvl4pPr>
            <a:lvl5pPr marL="1828754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806333" y="3939362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 bwMode="black">
          <a:xfrm>
            <a:off x="2876551" y="3939362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189" indent="0">
              <a:buFont typeface="Arial" panose="020B0604020202020204" pitchFamily="34" charset="0"/>
              <a:buNone/>
              <a:defRPr sz="1800"/>
            </a:lvl2pPr>
            <a:lvl3pPr marL="914377" indent="0">
              <a:buFont typeface="Arial" panose="020B0604020202020204" pitchFamily="34" charset="0"/>
              <a:buNone/>
              <a:defRPr sz="1800"/>
            </a:lvl3pPr>
            <a:lvl4pPr marL="1371566" indent="0">
              <a:buFont typeface="Arial" panose="020B0604020202020204" pitchFamily="34" charset="0"/>
              <a:buNone/>
              <a:defRPr sz="1800"/>
            </a:lvl4pPr>
            <a:lvl5pPr marL="1828754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6199806" y="1674773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18"/>
          </p:nvPr>
        </p:nvSpPr>
        <p:spPr bwMode="black">
          <a:xfrm>
            <a:off x="8270023" y="1674773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189" indent="0">
              <a:buFont typeface="Arial" panose="020B0604020202020204" pitchFamily="34" charset="0"/>
              <a:buNone/>
              <a:defRPr sz="1800"/>
            </a:lvl2pPr>
            <a:lvl3pPr marL="914377" indent="0">
              <a:buFont typeface="Arial" panose="020B0604020202020204" pitchFamily="34" charset="0"/>
              <a:buNone/>
              <a:defRPr sz="1800"/>
            </a:lvl3pPr>
            <a:lvl4pPr marL="1371566" indent="0">
              <a:buFont typeface="Arial" panose="020B0604020202020204" pitchFamily="34" charset="0"/>
              <a:buNone/>
              <a:defRPr sz="1800"/>
            </a:lvl4pPr>
            <a:lvl5pPr marL="1828754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9" hasCustomPrompt="1"/>
          </p:nvPr>
        </p:nvSpPr>
        <p:spPr bwMode="gray">
          <a:xfrm>
            <a:off x="6199806" y="3939362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20"/>
          </p:nvPr>
        </p:nvSpPr>
        <p:spPr bwMode="black">
          <a:xfrm>
            <a:off x="8270023" y="3939361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189" indent="0">
              <a:buFont typeface="Arial" panose="020B0604020202020204" pitchFamily="34" charset="0"/>
              <a:buNone/>
              <a:defRPr sz="1800"/>
            </a:lvl2pPr>
            <a:lvl3pPr marL="914377" indent="0">
              <a:buFont typeface="Arial" panose="020B0604020202020204" pitchFamily="34" charset="0"/>
              <a:buNone/>
              <a:defRPr sz="1800"/>
            </a:lvl3pPr>
            <a:lvl4pPr marL="1371566" indent="0">
              <a:buFont typeface="Arial" panose="020B0604020202020204" pitchFamily="34" charset="0"/>
              <a:buNone/>
              <a:defRPr sz="1800"/>
            </a:lvl4pPr>
            <a:lvl5pPr marL="1828754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endParaRPr lang="en-US" dirty="0"/>
          </a:p>
        </p:txBody>
      </p:sp>
      <p:sp>
        <p:nvSpPr>
          <p:cNvPr id="29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8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860667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Page 4 Up White BG Horizontal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-1"/>
            <a:ext cx="12192000" cy="1216025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806333" y="1674773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6"/>
          </p:nvPr>
        </p:nvSpPr>
        <p:spPr bwMode="black">
          <a:xfrm>
            <a:off x="2876551" y="1674773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189" indent="0">
              <a:buFont typeface="Arial" panose="020B0604020202020204" pitchFamily="34" charset="0"/>
              <a:buNone/>
              <a:defRPr sz="1800"/>
            </a:lvl2pPr>
            <a:lvl3pPr marL="914377" indent="0">
              <a:buFont typeface="Arial" panose="020B0604020202020204" pitchFamily="34" charset="0"/>
              <a:buNone/>
              <a:defRPr sz="1800"/>
            </a:lvl3pPr>
            <a:lvl4pPr marL="1371566" indent="0">
              <a:buFont typeface="Arial" panose="020B0604020202020204" pitchFamily="34" charset="0"/>
              <a:buNone/>
              <a:defRPr sz="1800"/>
            </a:lvl4pPr>
            <a:lvl5pPr marL="1828754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806333" y="3939362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5"/>
          </p:nvPr>
        </p:nvSpPr>
        <p:spPr bwMode="black">
          <a:xfrm>
            <a:off x="2876551" y="3939362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189" indent="0">
              <a:buFont typeface="Arial" panose="020B0604020202020204" pitchFamily="34" charset="0"/>
              <a:buNone/>
              <a:defRPr sz="1800"/>
            </a:lvl2pPr>
            <a:lvl3pPr marL="914377" indent="0">
              <a:buFont typeface="Arial" panose="020B0604020202020204" pitchFamily="34" charset="0"/>
              <a:buNone/>
              <a:defRPr sz="1800"/>
            </a:lvl3pPr>
            <a:lvl4pPr marL="1371566" indent="0">
              <a:buFont typeface="Arial" panose="020B0604020202020204" pitchFamily="34" charset="0"/>
              <a:buNone/>
              <a:defRPr sz="1800"/>
            </a:lvl4pPr>
            <a:lvl5pPr marL="1828754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6199806" y="1674773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8"/>
          </p:nvPr>
        </p:nvSpPr>
        <p:spPr bwMode="black">
          <a:xfrm>
            <a:off x="8270023" y="1674773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189" indent="0">
              <a:buFont typeface="Arial" panose="020B0604020202020204" pitchFamily="34" charset="0"/>
              <a:buNone/>
              <a:defRPr sz="1800"/>
            </a:lvl2pPr>
            <a:lvl3pPr marL="914377" indent="0">
              <a:buFont typeface="Arial" panose="020B0604020202020204" pitchFamily="34" charset="0"/>
              <a:buNone/>
              <a:defRPr sz="1800"/>
            </a:lvl3pPr>
            <a:lvl4pPr marL="1371566" indent="0">
              <a:buFont typeface="Arial" panose="020B0604020202020204" pitchFamily="34" charset="0"/>
              <a:buNone/>
              <a:defRPr sz="1800"/>
            </a:lvl4pPr>
            <a:lvl5pPr marL="1828754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 hasCustomPrompt="1"/>
          </p:nvPr>
        </p:nvSpPr>
        <p:spPr bwMode="gray">
          <a:xfrm>
            <a:off x="6199806" y="3939362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20"/>
          </p:nvPr>
        </p:nvSpPr>
        <p:spPr bwMode="black">
          <a:xfrm>
            <a:off x="8270023" y="3939361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189" indent="0">
              <a:buFont typeface="Arial" panose="020B0604020202020204" pitchFamily="34" charset="0"/>
              <a:buNone/>
              <a:defRPr sz="1800"/>
            </a:lvl2pPr>
            <a:lvl3pPr marL="914377" indent="0">
              <a:buFont typeface="Arial" panose="020B0604020202020204" pitchFamily="34" charset="0"/>
              <a:buNone/>
              <a:defRPr sz="1800"/>
            </a:lvl3pPr>
            <a:lvl4pPr marL="1371566" indent="0">
              <a:buFont typeface="Arial" panose="020B0604020202020204" pitchFamily="34" charset="0"/>
              <a:buNone/>
              <a:defRPr sz="1800"/>
            </a:lvl4pPr>
            <a:lvl5pPr marL="1828754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endParaRPr lang="en-US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8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888166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Page Duo Gray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-20425"/>
            <a:ext cx="12192000" cy="1236448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0" y="1216024"/>
            <a:ext cx="12192000" cy="4987927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806333" y="2571730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6"/>
          </p:nvPr>
        </p:nvSpPr>
        <p:spPr bwMode="black">
          <a:xfrm>
            <a:off x="2876551" y="2571731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189" indent="0">
              <a:buFont typeface="Arial" panose="020B0604020202020204" pitchFamily="34" charset="0"/>
              <a:buNone/>
              <a:defRPr sz="1800"/>
            </a:lvl2pPr>
            <a:lvl3pPr marL="914377" indent="0">
              <a:buFont typeface="Arial" panose="020B0604020202020204" pitchFamily="34" charset="0"/>
              <a:buNone/>
              <a:defRPr sz="1800"/>
            </a:lvl3pPr>
            <a:lvl4pPr marL="1371566" indent="0">
              <a:buFont typeface="Arial" panose="020B0604020202020204" pitchFamily="34" charset="0"/>
              <a:buNone/>
              <a:defRPr sz="1800"/>
            </a:lvl4pPr>
            <a:lvl5pPr marL="1828754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6199806" y="2571730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18"/>
          </p:nvPr>
        </p:nvSpPr>
        <p:spPr bwMode="black">
          <a:xfrm>
            <a:off x="8270023" y="2571731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189" indent="0">
              <a:buFont typeface="Arial" panose="020B0604020202020204" pitchFamily="34" charset="0"/>
              <a:buNone/>
              <a:defRPr sz="1800"/>
            </a:lvl2pPr>
            <a:lvl3pPr marL="914377" indent="0">
              <a:buFont typeface="Arial" panose="020B0604020202020204" pitchFamily="34" charset="0"/>
              <a:buNone/>
              <a:defRPr sz="1800"/>
            </a:lvl3pPr>
            <a:lvl4pPr marL="1371566" indent="0">
              <a:buFont typeface="Arial" panose="020B0604020202020204" pitchFamily="34" charset="0"/>
              <a:buNone/>
              <a:defRPr sz="1800"/>
            </a:lvl4pPr>
            <a:lvl5pPr marL="1828754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endParaRPr lang="en-US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8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70353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Page 2 Up White BG Horizontal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-1"/>
            <a:ext cx="12192000" cy="1216025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806333" y="2800329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6"/>
          </p:nvPr>
        </p:nvSpPr>
        <p:spPr bwMode="black">
          <a:xfrm>
            <a:off x="2876551" y="2800330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189" indent="0">
              <a:buFont typeface="Arial" panose="020B0604020202020204" pitchFamily="34" charset="0"/>
              <a:buNone/>
              <a:defRPr sz="1800"/>
            </a:lvl2pPr>
            <a:lvl3pPr marL="914377" indent="0">
              <a:buFont typeface="Arial" panose="020B0604020202020204" pitchFamily="34" charset="0"/>
              <a:buNone/>
              <a:defRPr sz="1800"/>
            </a:lvl3pPr>
            <a:lvl4pPr marL="1371566" indent="0">
              <a:buFont typeface="Arial" panose="020B0604020202020204" pitchFamily="34" charset="0"/>
              <a:buNone/>
              <a:defRPr sz="1800"/>
            </a:lvl4pPr>
            <a:lvl5pPr marL="1828754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6199806" y="2800329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8"/>
          </p:nvPr>
        </p:nvSpPr>
        <p:spPr bwMode="black">
          <a:xfrm>
            <a:off x="8270023" y="2800330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189" indent="0">
              <a:buFont typeface="Arial" panose="020B0604020202020204" pitchFamily="34" charset="0"/>
              <a:buNone/>
              <a:defRPr sz="1800"/>
            </a:lvl2pPr>
            <a:lvl3pPr marL="914377" indent="0">
              <a:buFont typeface="Arial" panose="020B0604020202020204" pitchFamily="34" charset="0"/>
              <a:buNone/>
              <a:defRPr sz="1800"/>
            </a:lvl3pPr>
            <a:lvl4pPr marL="1371566" indent="0">
              <a:buFont typeface="Arial" panose="020B0604020202020204" pitchFamily="34" charset="0"/>
              <a:buNone/>
              <a:defRPr sz="1800"/>
            </a:lvl4pPr>
            <a:lvl5pPr marL="1828754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endParaRPr lang="en-US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8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823643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- Red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2"/>
          <p:cNvSpPr>
            <a:spLocks noGrp="1"/>
          </p:cNvSpPr>
          <p:nvPr>
            <p:ph type="pic" sz="quarter" idx="10"/>
          </p:nvPr>
        </p:nvSpPr>
        <p:spPr bwMode="gray">
          <a:xfrm>
            <a:off x="0" y="2"/>
            <a:ext cx="12192000" cy="685799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1" y="5638801"/>
            <a:ext cx="12192000" cy="1219200"/>
          </a:xfrm>
          <a:solidFill>
            <a:srgbClr val="003865">
              <a:alpha val="87843"/>
            </a:srgbClr>
          </a:solidFill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86720826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- Black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2"/>
          <p:cNvSpPr>
            <a:spLocks noGrp="1"/>
          </p:cNvSpPr>
          <p:nvPr>
            <p:ph type="pic" sz="quarter" idx="10"/>
          </p:nvPr>
        </p:nvSpPr>
        <p:spPr bwMode="gray">
          <a:xfrm>
            <a:off x="0" y="3"/>
            <a:ext cx="12192000" cy="685799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1" y="5638801"/>
            <a:ext cx="12192000" cy="1219200"/>
          </a:xfrm>
          <a:solidFill>
            <a:srgbClr val="0D0D0D">
              <a:alpha val="87843"/>
            </a:srgbClr>
          </a:solidFill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40302643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- Blue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2"/>
          <p:cNvSpPr>
            <a:spLocks noGrp="1"/>
          </p:cNvSpPr>
          <p:nvPr>
            <p:ph type="pic" sz="quarter" idx="10"/>
          </p:nvPr>
        </p:nvSpPr>
        <p:spPr bwMode="gray">
          <a:xfrm>
            <a:off x="0" y="3"/>
            <a:ext cx="12192000" cy="685799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1" y="5638800"/>
            <a:ext cx="12192000" cy="1219200"/>
          </a:xfrm>
          <a:solidFill>
            <a:srgbClr val="78BE21">
              <a:alpha val="87843"/>
            </a:srgbClr>
          </a:solidFill>
        </p:spPr>
        <p:txBody>
          <a:bodyPr>
            <a:normAutofit/>
          </a:bodyPr>
          <a:lstStyle>
            <a:lvl1pPr algn="ctr"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14175931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- Gray Background">
    <p:bg bwMode="auto"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 bwMode="white">
          <a:xfrm>
            <a:off x="0" y="0"/>
            <a:ext cx="12192000" cy="1159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Code Demo (Click to Edit)</a:t>
            </a:r>
          </a:p>
        </p:txBody>
      </p:sp>
      <p:sp>
        <p:nvSpPr>
          <p:cNvPr id="10" name="Table Placeholder 8"/>
          <p:cNvSpPr>
            <a:spLocks noGrp="1"/>
          </p:cNvSpPr>
          <p:nvPr>
            <p:ph type="tbl" sz="quarter" idx="13"/>
          </p:nvPr>
        </p:nvSpPr>
        <p:spPr bwMode="gray">
          <a:xfrm>
            <a:off x="2032000" y="2233263"/>
            <a:ext cx="8128000" cy="2966751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 bwMode="black">
          <a:xfrm>
            <a:off x="838201" y="6356351"/>
            <a:ext cx="1358591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8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black">
          <a:xfrm>
            <a:off x="9891133" y="6356351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432585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itle and Content (Solid Dark)">
    <p:bg bwMode="black">
      <p:bgPr>
        <a:gradFill>
          <a:gsLst>
            <a:gs pos="100000">
              <a:schemeClr val="tx1">
                <a:lumMod val="80000"/>
              </a:schemeClr>
            </a:gs>
            <a:gs pos="63000">
              <a:schemeClr val="tx1"/>
            </a:gs>
            <a:gs pos="86000">
              <a:schemeClr val="tx1">
                <a:lumMod val="9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 bwMode="white">
          <a:xfrm>
            <a:off x="0" y="0"/>
            <a:ext cx="12192000" cy="1159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Code Demo (Click to Edit)</a:t>
            </a:r>
          </a:p>
        </p:txBody>
      </p:sp>
      <p:sp>
        <p:nvSpPr>
          <p:cNvPr id="14" name="Table Placeholder 8"/>
          <p:cNvSpPr>
            <a:spLocks noGrp="1"/>
          </p:cNvSpPr>
          <p:nvPr>
            <p:ph type="tbl" sz="quarter" idx="13"/>
          </p:nvPr>
        </p:nvSpPr>
        <p:spPr bwMode="gray">
          <a:xfrm>
            <a:off x="2032000" y="2233263"/>
            <a:ext cx="8128000" cy="2966751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 bwMode="white">
          <a:xfrm>
            <a:off x="838201" y="6356351"/>
            <a:ext cx="135859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3302178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white">
          <a:xfrm>
            <a:off x="9891133" y="6356351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6125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(Photo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0" y="3477838"/>
            <a:ext cx="12192000" cy="1295183"/>
          </a:xfrm>
          <a:solidFill>
            <a:schemeClr val="accent1"/>
          </a:solidFill>
        </p:spPr>
        <p:txBody>
          <a:bodyPr wrap="square" lIns="182880" tIns="91440" rIns="182880" bIns="91440"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enter the slideshow title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0" y="4773020"/>
            <a:ext cx="12192000" cy="2084981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n>
                <a:noFill/>
              </a:ln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 bwMode="black">
          <a:xfrm>
            <a:off x="2802468" y="5041204"/>
            <a:ext cx="6587067" cy="1097128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baseline="0"/>
            </a:lvl1pPr>
          </a:lstStyle>
          <a:p>
            <a:r>
              <a:rPr lang="en-US" sz="1800" dirty="0" err="1"/>
              <a:t>Firstname</a:t>
            </a:r>
            <a:r>
              <a:rPr lang="en-US" sz="1800" dirty="0"/>
              <a:t> </a:t>
            </a:r>
            <a:r>
              <a:rPr lang="en-US" sz="1800" dirty="0" err="1"/>
              <a:t>Lastname</a:t>
            </a:r>
            <a:r>
              <a:rPr lang="en-US" sz="1800" dirty="0"/>
              <a:t> | Job Title</a:t>
            </a:r>
          </a:p>
          <a:p>
            <a:r>
              <a:rPr lang="en-US" sz="1800" dirty="0"/>
              <a:t>Date</a:t>
            </a:r>
            <a:endParaRPr lang="en-US" dirty="0"/>
          </a:p>
        </p:txBody>
      </p:sp>
      <p:pic>
        <p:nvPicPr>
          <p:cNvPr id="10" name="Picture 9" descr="Board of Water and Soild Resources Logo" title="BWSR Logo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57808" y="5746870"/>
            <a:ext cx="3234329" cy="882089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6253562" y="6138332"/>
            <a:ext cx="5587647" cy="365125"/>
          </a:xfrm>
          <a:prstGeom prst="rect">
            <a:avLst/>
          </a:prstGeom>
        </p:spPr>
        <p:txBody>
          <a:bodyPr anchor="b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/>
          </p:nvPr>
        </p:nvSpPr>
        <p:spPr bwMode="gray">
          <a:xfrm>
            <a:off x="0" y="1"/>
            <a:ext cx="12192000" cy="338073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4608204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and Content (Solid Dark)">
    <p:bg bwMode="black"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815898" y="287065"/>
            <a:ext cx="3521927" cy="2734915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3"/>
          </p:nvPr>
        </p:nvSpPr>
        <p:spPr bwMode="white">
          <a:xfrm>
            <a:off x="815977" y="3211514"/>
            <a:ext cx="3521849" cy="2475609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976787" y="504856"/>
            <a:ext cx="9618920" cy="5413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4976789" y="1067566"/>
            <a:ext cx="9516215" cy="485060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 bwMode="white">
          <a:xfrm>
            <a:off x="838201" y="6356351"/>
            <a:ext cx="135859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3302178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white">
          <a:xfrm>
            <a:off x="9891133" y="6356351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496032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 and Content (Solid Dark)">
    <p:bg bwMode="black"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3"/>
          </p:nvPr>
        </p:nvSpPr>
        <p:spPr bwMode="white">
          <a:xfrm>
            <a:off x="815895" y="1365205"/>
            <a:ext cx="10555696" cy="156718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373458" y="3222703"/>
            <a:ext cx="9387471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1373459" y="3771873"/>
            <a:ext cx="9287236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1"/>
          </p:nvPr>
        </p:nvSpPr>
        <p:spPr bwMode="white">
          <a:xfrm>
            <a:off x="838201" y="6356351"/>
            <a:ext cx="1358591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8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 bwMode="white">
          <a:xfrm>
            <a:off x="9891133" y="6356351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68093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reenshot Light Background Horizontal">
    <p:bg bwMode="auto"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815898" y="287065"/>
            <a:ext cx="3521927" cy="273491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 bwMode="black">
          <a:xfrm>
            <a:off x="815977" y="3211514"/>
            <a:ext cx="3521849" cy="2475609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976787" y="504856"/>
            <a:ext cx="9618920" cy="5413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4976789" y="1067566"/>
            <a:ext cx="9516215" cy="485060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2"/>
          </p:nvPr>
        </p:nvSpPr>
        <p:spPr bwMode="black">
          <a:xfrm>
            <a:off x="838201" y="6356351"/>
            <a:ext cx="1358591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8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3"/>
          </p:nvPr>
        </p:nvSpPr>
        <p:spPr bwMode="black">
          <a:xfrm>
            <a:off x="9891133" y="6356351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700942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reenshot Light Background Vertical">
    <p:bg bwMode="auto"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/>
          </p:nvPr>
        </p:nvSpPr>
        <p:spPr bwMode="black">
          <a:xfrm>
            <a:off x="815895" y="1365205"/>
            <a:ext cx="10555696" cy="156718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373458" y="3222703"/>
            <a:ext cx="9387471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Picture Placeholder 12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1373459" y="3771873"/>
            <a:ext cx="9287236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</p:spTree>
    <p:extLst>
      <p:ext uri="{BB962C8B-B14F-4D97-AF65-F5344CB8AC3E}">
        <p14:creationId xmlns:p14="http://schemas.microsoft.com/office/powerpoint/2010/main" val="1274208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Quote Red Background">
    <p:bg bwMode="black"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815898" y="287065"/>
            <a:ext cx="3521927" cy="2734915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3"/>
          </p:nvPr>
        </p:nvSpPr>
        <p:spPr bwMode="white">
          <a:xfrm>
            <a:off x="815977" y="3211514"/>
            <a:ext cx="3521849" cy="2475609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4" name="Picture 13" descr="Computer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712852" y="434837"/>
            <a:ext cx="6828661" cy="605071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5" name="Picture Placeholder 12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4976788" y="691884"/>
            <a:ext cx="6300787" cy="341153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1"/>
          </p:nvPr>
        </p:nvSpPr>
        <p:spPr bwMode="white">
          <a:xfrm>
            <a:off x="838201" y="6356351"/>
            <a:ext cx="135859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3302178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 bwMode="white">
          <a:xfrm>
            <a:off x="9891133" y="6356351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410214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Single Quote Red Background">
    <p:bg bwMode="black"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815898" y="287065"/>
            <a:ext cx="3521927" cy="2734915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3"/>
          </p:nvPr>
        </p:nvSpPr>
        <p:spPr bwMode="white">
          <a:xfrm>
            <a:off x="815977" y="3211514"/>
            <a:ext cx="3521849" cy="2475609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976787" y="504856"/>
            <a:ext cx="9618920" cy="5413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4976789" y="1067566"/>
            <a:ext cx="9516215" cy="485060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1"/>
          </p:nvPr>
        </p:nvSpPr>
        <p:spPr bwMode="white">
          <a:xfrm>
            <a:off x="838201" y="6356351"/>
            <a:ext cx="135859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3302178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 bwMode="white">
          <a:xfrm>
            <a:off x="9891133" y="6356351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0544682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ingle Quote Red Background">
    <p:bg bwMode="black"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3"/>
          </p:nvPr>
        </p:nvSpPr>
        <p:spPr bwMode="white">
          <a:xfrm>
            <a:off x="815895" y="1365205"/>
            <a:ext cx="10555696" cy="156718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373458" y="3222703"/>
            <a:ext cx="9387471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1373459" y="3771873"/>
            <a:ext cx="9287236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</p:spTree>
    <p:extLst>
      <p:ext uri="{BB962C8B-B14F-4D97-AF65-F5344CB8AC3E}">
        <p14:creationId xmlns:p14="http://schemas.microsoft.com/office/powerpoint/2010/main" val="1280074264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ingle Quote Red Background">
    <p:bg bwMode="black"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ular Callout 11"/>
          <p:cNvSpPr/>
          <p:nvPr/>
        </p:nvSpPr>
        <p:spPr bwMode="white">
          <a:xfrm>
            <a:off x="866887" y="601819"/>
            <a:ext cx="10515600" cy="5450408"/>
          </a:xfrm>
          <a:custGeom>
            <a:avLst/>
            <a:gdLst>
              <a:gd name="connsiteX0" fmla="*/ 0 w 10515600"/>
              <a:gd name="connsiteY0" fmla="*/ 805890 h 4835245"/>
              <a:gd name="connsiteX1" fmla="*/ 805890 w 10515600"/>
              <a:gd name="connsiteY1" fmla="*/ 0 h 4835245"/>
              <a:gd name="connsiteX2" fmla="*/ 1752600 w 10515600"/>
              <a:gd name="connsiteY2" fmla="*/ 0 h 4835245"/>
              <a:gd name="connsiteX3" fmla="*/ 1752600 w 10515600"/>
              <a:gd name="connsiteY3" fmla="*/ 0 h 4835245"/>
              <a:gd name="connsiteX4" fmla="*/ 4381500 w 10515600"/>
              <a:gd name="connsiteY4" fmla="*/ 0 h 4835245"/>
              <a:gd name="connsiteX5" fmla="*/ 9709710 w 10515600"/>
              <a:gd name="connsiteY5" fmla="*/ 0 h 4835245"/>
              <a:gd name="connsiteX6" fmla="*/ 10515600 w 10515600"/>
              <a:gd name="connsiteY6" fmla="*/ 805890 h 4835245"/>
              <a:gd name="connsiteX7" fmla="*/ 10515600 w 10515600"/>
              <a:gd name="connsiteY7" fmla="*/ 2820560 h 4835245"/>
              <a:gd name="connsiteX8" fmla="*/ 10515600 w 10515600"/>
              <a:gd name="connsiteY8" fmla="*/ 2820560 h 4835245"/>
              <a:gd name="connsiteX9" fmla="*/ 10515600 w 10515600"/>
              <a:gd name="connsiteY9" fmla="*/ 4029371 h 4835245"/>
              <a:gd name="connsiteX10" fmla="*/ 10515600 w 10515600"/>
              <a:gd name="connsiteY10" fmla="*/ 4029355 h 4835245"/>
              <a:gd name="connsiteX11" fmla="*/ 9709710 w 10515600"/>
              <a:gd name="connsiteY11" fmla="*/ 4835245 h 4835245"/>
              <a:gd name="connsiteX12" fmla="*/ 4381500 w 10515600"/>
              <a:gd name="connsiteY12" fmla="*/ 4835245 h 4835245"/>
              <a:gd name="connsiteX13" fmla="*/ 3067085 w 10515600"/>
              <a:gd name="connsiteY13" fmla="*/ 5439651 h 4835245"/>
              <a:gd name="connsiteX14" fmla="*/ 1752600 w 10515600"/>
              <a:gd name="connsiteY14" fmla="*/ 4835245 h 4835245"/>
              <a:gd name="connsiteX15" fmla="*/ 805890 w 10515600"/>
              <a:gd name="connsiteY15" fmla="*/ 4835245 h 4835245"/>
              <a:gd name="connsiteX16" fmla="*/ 0 w 10515600"/>
              <a:gd name="connsiteY16" fmla="*/ 4029355 h 4835245"/>
              <a:gd name="connsiteX17" fmla="*/ 0 w 10515600"/>
              <a:gd name="connsiteY17" fmla="*/ 4029371 h 4835245"/>
              <a:gd name="connsiteX18" fmla="*/ 0 w 10515600"/>
              <a:gd name="connsiteY18" fmla="*/ 2820560 h 4835245"/>
              <a:gd name="connsiteX19" fmla="*/ 0 w 10515600"/>
              <a:gd name="connsiteY19" fmla="*/ 2820560 h 4835245"/>
              <a:gd name="connsiteX20" fmla="*/ 0 w 10515600"/>
              <a:gd name="connsiteY20" fmla="*/ 805890 h 483524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4381500 w 10515600"/>
              <a:gd name="connsiteY12" fmla="*/ 4835245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2279725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1440628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2552700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34351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02078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515600" h="5450408">
                <a:moveTo>
                  <a:pt x="0" y="805890"/>
                </a:moveTo>
                <a:cubicBezTo>
                  <a:pt x="0" y="360809"/>
                  <a:pt x="360809" y="0"/>
                  <a:pt x="805890" y="0"/>
                </a:cubicBezTo>
                <a:lnTo>
                  <a:pt x="1752600" y="0"/>
                </a:lnTo>
                <a:lnTo>
                  <a:pt x="1752600" y="0"/>
                </a:lnTo>
                <a:lnTo>
                  <a:pt x="4381500" y="0"/>
                </a:lnTo>
                <a:lnTo>
                  <a:pt x="9709710" y="0"/>
                </a:lnTo>
                <a:cubicBezTo>
                  <a:pt x="10154791" y="0"/>
                  <a:pt x="10515600" y="360809"/>
                  <a:pt x="10515600" y="805890"/>
                </a:cubicBezTo>
                <a:lnTo>
                  <a:pt x="10515600" y="2820560"/>
                </a:lnTo>
                <a:lnTo>
                  <a:pt x="10515600" y="2820560"/>
                </a:lnTo>
                <a:lnTo>
                  <a:pt x="10515600" y="4029371"/>
                </a:lnTo>
                <a:lnTo>
                  <a:pt x="10515600" y="4029355"/>
                </a:lnTo>
                <a:cubicBezTo>
                  <a:pt x="10515600" y="4474436"/>
                  <a:pt x="10154791" y="4835245"/>
                  <a:pt x="9709710" y="4835245"/>
                </a:cubicBezTo>
                <a:lnTo>
                  <a:pt x="2552700" y="4846003"/>
                </a:lnTo>
                <a:lnTo>
                  <a:pt x="2002078" y="5450408"/>
                </a:lnTo>
                <a:lnTo>
                  <a:pt x="1440628" y="4824487"/>
                </a:lnTo>
                <a:lnTo>
                  <a:pt x="805890" y="4835245"/>
                </a:lnTo>
                <a:cubicBezTo>
                  <a:pt x="360809" y="4835245"/>
                  <a:pt x="0" y="4474436"/>
                  <a:pt x="0" y="4029355"/>
                </a:cubicBezTo>
                <a:lnTo>
                  <a:pt x="0" y="4029371"/>
                </a:lnTo>
                <a:lnTo>
                  <a:pt x="0" y="2820560"/>
                </a:lnTo>
                <a:lnTo>
                  <a:pt x="0" y="2820560"/>
                </a:lnTo>
                <a:lnTo>
                  <a:pt x="0" y="8058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1387736" y="1438507"/>
            <a:ext cx="9488245" cy="2219093"/>
          </a:xfrm>
        </p:spPr>
        <p:txBody>
          <a:bodyPr>
            <a:noAutofit/>
          </a:bodyPr>
          <a:lstStyle>
            <a:lvl1pPr algn="ctr">
              <a:tabLst>
                <a:tab pos="3770219" algn="l"/>
              </a:tabLst>
              <a:defRPr sz="50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“Click to edit quote.”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1387736" y="4126417"/>
            <a:ext cx="9488245" cy="1015739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i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- Click to edit name or subtext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1"/>
          </p:nvPr>
        </p:nvSpPr>
        <p:spPr bwMode="white">
          <a:xfrm>
            <a:off x="838201" y="6356351"/>
            <a:ext cx="135859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3302178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 bwMode="white">
          <a:xfrm>
            <a:off x="9891133" y="6356351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799130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Title and Content (Solid Dark)">
    <p:bg bwMode="black"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ular Callout 11"/>
          <p:cNvSpPr/>
          <p:nvPr/>
        </p:nvSpPr>
        <p:spPr bwMode="white">
          <a:xfrm>
            <a:off x="866887" y="601819"/>
            <a:ext cx="10515600" cy="5450408"/>
          </a:xfrm>
          <a:custGeom>
            <a:avLst/>
            <a:gdLst>
              <a:gd name="connsiteX0" fmla="*/ 0 w 10515600"/>
              <a:gd name="connsiteY0" fmla="*/ 805890 h 4835245"/>
              <a:gd name="connsiteX1" fmla="*/ 805890 w 10515600"/>
              <a:gd name="connsiteY1" fmla="*/ 0 h 4835245"/>
              <a:gd name="connsiteX2" fmla="*/ 1752600 w 10515600"/>
              <a:gd name="connsiteY2" fmla="*/ 0 h 4835245"/>
              <a:gd name="connsiteX3" fmla="*/ 1752600 w 10515600"/>
              <a:gd name="connsiteY3" fmla="*/ 0 h 4835245"/>
              <a:gd name="connsiteX4" fmla="*/ 4381500 w 10515600"/>
              <a:gd name="connsiteY4" fmla="*/ 0 h 4835245"/>
              <a:gd name="connsiteX5" fmla="*/ 9709710 w 10515600"/>
              <a:gd name="connsiteY5" fmla="*/ 0 h 4835245"/>
              <a:gd name="connsiteX6" fmla="*/ 10515600 w 10515600"/>
              <a:gd name="connsiteY6" fmla="*/ 805890 h 4835245"/>
              <a:gd name="connsiteX7" fmla="*/ 10515600 w 10515600"/>
              <a:gd name="connsiteY7" fmla="*/ 2820560 h 4835245"/>
              <a:gd name="connsiteX8" fmla="*/ 10515600 w 10515600"/>
              <a:gd name="connsiteY8" fmla="*/ 2820560 h 4835245"/>
              <a:gd name="connsiteX9" fmla="*/ 10515600 w 10515600"/>
              <a:gd name="connsiteY9" fmla="*/ 4029371 h 4835245"/>
              <a:gd name="connsiteX10" fmla="*/ 10515600 w 10515600"/>
              <a:gd name="connsiteY10" fmla="*/ 4029355 h 4835245"/>
              <a:gd name="connsiteX11" fmla="*/ 9709710 w 10515600"/>
              <a:gd name="connsiteY11" fmla="*/ 4835245 h 4835245"/>
              <a:gd name="connsiteX12" fmla="*/ 4381500 w 10515600"/>
              <a:gd name="connsiteY12" fmla="*/ 4835245 h 4835245"/>
              <a:gd name="connsiteX13" fmla="*/ 3067085 w 10515600"/>
              <a:gd name="connsiteY13" fmla="*/ 5439651 h 4835245"/>
              <a:gd name="connsiteX14" fmla="*/ 1752600 w 10515600"/>
              <a:gd name="connsiteY14" fmla="*/ 4835245 h 4835245"/>
              <a:gd name="connsiteX15" fmla="*/ 805890 w 10515600"/>
              <a:gd name="connsiteY15" fmla="*/ 4835245 h 4835245"/>
              <a:gd name="connsiteX16" fmla="*/ 0 w 10515600"/>
              <a:gd name="connsiteY16" fmla="*/ 4029355 h 4835245"/>
              <a:gd name="connsiteX17" fmla="*/ 0 w 10515600"/>
              <a:gd name="connsiteY17" fmla="*/ 4029371 h 4835245"/>
              <a:gd name="connsiteX18" fmla="*/ 0 w 10515600"/>
              <a:gd name="connsiteY18" fmla="*/ 2820560 h 4835245"/>
              <a:gd name="connsiteX19" fmla="*/ 0 w 10515600"/>
              <a:gd name="connsiteY19" fmla="*/ 2820560 h 4835245"/>
              <a:gd name="connsiteX20" fmla="*/ 0 w 10515600"/>
              <a:gd name="connsiteY20" fmla="*/ 805890 h 483524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4381500 w 10515600"/>
              <a:gd name="connsiteY12" fmla="*/ 4835245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2279725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1440628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2552700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34351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02078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515600" h="5450408">
                <a:moveTo>
                  <a:pt x="0" y="805890"/>
                </a:moveTo>
                <a:cubicBezTo>
                  <a:pt x="0" y="360809"/>
                  <a:pt x="360809" y="0"/>
                  <a:pt x="805890" y="0"/>
                </a:cubicBezTo>
                <a:lnTo>
                  <a:pt x="1752600" y="0"/>
                </a:lnTo>
                <a:lnTo>
                  <a:pt x="1752600" y="0"/>
                </a:lnTo>
                <a:lnTo>
                  <a:pt x="4381500" y="0"/>
                </a:lnTo>
                <a:lnTo>
                  <a:pt x="9709710" y="0"/>
                </a:lnTo>
                <a:cubicBezTo>
                  <a:pt x="10154791" y="0"/>
                  <a:pt x="10515600" y="360809"/>
                  <a:pt x="10515600" y="805890"/>
                </a:cubicBezTo>
                <a:lnTo>
                  <a:pt x="10515600" y="2820560"/>
                </a:lnTo>
                <a:lnTo>
                  <a:pt x="10515600" y="2820560"/>
                </a:lnTo>
                <a:lnTo>
                  <a:pt x="10515600" y="4029371"/>
                </a:lnTo>
                <a:lnTo>
                  <a:pt x="10515600" y="4029355"/>
                </a:lnTo>
                <a:cubicBezTo>
                  <a:pt x="10515600" y="4474436"/>
                  <a:pt x="10154791" y="4835245"/>
                  <a:pt x="9709710" y="4835245"/>
                </a:cubicBezTo>
                <a:lnTo>
                  <a:pt x="2552700" y="4846003"/>
                </a:lnTo>
                <a:lnTo>
                  <a:pt x="2002078" y="5450408"/>
                </a:lnTo>
                <a:lnTo>
                  <a:pt x="1440628" y="4824487"/>
                </a:lnTo>
                <a:lnTo>
                  <a:pt x="805890" y="4835245"/>
                </a:lnTo>
                <a:cubicBezTo>
                  <a:pt x="360809" y="4835245"/>
                  <a:pt x="0" y="4474436"/>
                  <a:pt x="0" y="4029355"/>
                </a:cubicBezTo>
                <a:lnTo>
                  <a:pt x="0" y="4029371"/>
                </a:lnTo>
                <a:lnTo>
                  <a:pt x="0" y="2820560"/>
                </a:lnTo>
                <a:lnTo>
                  <a:pt x="0" y="2820560"/>
                </a:lnTo>
                <a:lnTo>
                  <a:pt x="0" y="8058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1387736" y="1438507"/>
            <a:ext cx="9488245" cy="2219093"/>
          </a:xfrm>
        </p:spPr>
        <p:txBody>
          <a:bodyPr>
            <a:noAutofit/>
          </a:bodyPr>
          <a:lstStyle>
            <a:lvl1pPr algn="ctr">
              <a:tabLst>
                <a:tab pos="3770219" algn="l"/>
              </a:tabLst>
              <a:defRPr sz="50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“Click to edit quote.”</a:t>
            </a: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1387736" y="4126417"/>
            <a:ext cx="9488245" cy="1015739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i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- Click to edit name or subtext</a:t>
            </a:r>
          </a:p>
        </p:txBody>
      </p:sp>
      <p:sp>
        <p:nvSpPr>
          <p:cNvPr id="16" name="Date Placeholder 4"/>
          <p:cNvSpPr>
            <a:spLocks noGrp="1"/>
          </p:cNvSpPr>
          <p:nvPr>
            <p:ph type="dt" sz="half" idx="11"/>
          </p:nvPr>
        </p:nvSpPr>
        <p:spPr bwMode="white">
          <a:xfrm>
            <a:off x="838201" y="6356351"/>
            <a:ext cx="135859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3302178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19" name="Slide Number Placeholder 6"/>
          <p:cNvSpPr>
            <a:spLocks noGrp="1"/>
          </p:cNvSpPr>
          <p:nvPr>
            <p:ph type="sldNum" sz="quarter" idx="12"/>
          </p:nvPr>
        </p:nvSpPr>
        <p:spPr bwMode="white">
          <a:xfrm>
            <a:off x="9891133" y="6356351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298887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Image Black Circle Overlay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 bwMode="gray"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6146624" y="685800"/>
            <a:ext cx="5486400" cy="5486400"/>
          </a:xfrm>
          <a:prstGeom prst="ellipse">
            <a:avLst/>
          </a:prstGeom>
          <a:solidFill>
            <a:srgbClr val="003865">
              <a:alpha val="87843"/>
            </a:srgbClr>
          </a:solidFill>
        </p:spPr>
        <p:txBody>
          <a:bodyPr>
            <a:noAutofit/>
          </a:bodyPr>
          <a:lstStyle>
            <a:lvl1pPr algn="ctr">
              <a:tabLst>
                <a:tab pos="2341504" algn="l"/>
                <a:tab pos="3770219" algn="l"/>
              </a:tabLst>
              <a:defRPr sz="55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9696865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bg bwMode="auto"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-1"/>
            <a:ext cx="12192000" cy="1216025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12" name="Table Placeholder 9"/>
          <p:cNvSpPr>
            <a:spLocks noGrp="1"/>
          </p:cNvSpPr>
          <p:nvPr>
            <p:ph type="tbl" sz="quarter" idx="13"/>
          </p:nvPr>
        </p:nvSpPr>
        <p:spPr bwMode="gray">
          <a:xfrm>
            <a:off x="838200" y="1335089"/>
            <a:ext cx="10515600" cy="4841875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8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498582775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Image Multiple Circle Overl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15"/>
          </p:nvPr>
        </p:nvSpPr>
        <p:spPr bwMode="gray"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5720398" y="912531"/>
            <a:ext cx="4661388" cy="4661388"/>
          </a:xfrm>
          <a:prstGeom prst="ellipse">
            <a:avLst/>
          </a:prstGeom>
          <a:solidFill>
            <a:srgbClr val="003865">
              <a:alpha val="87843"/>
            </a:srgbClr>
          </a:solidFill>
        </p:spPr>
        <p:txBody>
          <a:bodyPr>
            <a:noAutofit/>
          </a:bodyPr>
          <a:lstStyle>
            <a:lvl1pPr algn="ctr">
              <a:tabLst>
                <a:tab pos="3770219" algn="l"/>
              </a:tabLst>
              <a:defRPr sz="45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9544817" y="524007"/>
            <a:ext cx="2155300" cy="2155300"/>
          </a:xfrm>
          <a:prstGeom prst="ellipse">
            <a:avLst/>
          </a:prstGeom>
          <a:solidFill>
            <a:srgbClr val="78BE21">
              <a:alpha val="87843"/>
            </a:srgb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50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Second Point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9251001" y="3581845"/>
            <a:ext cx="2637979" cy="2637979"/>
          </a:xfrm>
          <a:prstGeom prst="ellipse">
            <a:avLst/>
          </a:prstGeom>
          <a:solidFill>
            <a:srgbClr val="000000">
              <a:alpha val="87843"/>
            </a:srgb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5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Third Point</a:t>
            </a:r>
          </a:p>
        </p:txBody>
      </p:sp>
    </p:spTree>
    <p:extLst>
      <p:ext uri="{BB962C8B-B14F-4D97-AF65-F5344CB8AC3E}">
        <p14:creationId xmlns:p14="http://schemas.microsoft.com/office/powerpoint/2010/main" val="229602005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Black Box Overl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 bwMode="gray"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2299476" y="1609867"/>
            <a:ext cx="7593051" cy="3638267"/>
          </a:xfrm>
          <a:solidFill>
            <a:srgbClr val="003865">
              <a:alpha val="87843"/>
            </a:srgbClr>
          </a:solidFill>
        </p:spPr>
        <p:txBody>
          <a:bodyPr>
            <a:noAutofit/>
          </a:bodyPr>
          <a:lstStyle>
            <a:lvl1pPr algn="ctr">
              <a:spcAft>
                <a:spcPts val="1000"/>
              </a:spcAft>
              <a:tabLst>
                <a:tab pos="3770219" algn="l"/>
              </a:tabLst>
              <a:defRPr sz="7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Quote or </a:t>
            </a:r>
            <a:br>
              <a:rPr lang="en-US" dirty="0"/>
            </a:br>
            <a:r>
              <a:rPr lang="en-US" dirty="0"/>
              <a:t>Statement</a:t>
            </a:r>
          </a:p>
        </p:txBody>
      </p:sp>
    </p:spTree>
    <p:extLst>
      <p:ext uri="{BB962C8B-B14F-4D97-AF65-F5344CB8AC3E}">
        <p14:creationId xmlns:p14="http://schemas.microsoft.com/office/powerpoint/2010/main" val="19847653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olid Red Background">
    <p:bg bwMode="black"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838200" y="1389686"/>
            <a:ext cx="10515600" cy="1340989"/>
          </a:xfrm>
        </p:spPr>
        <p:txBody>
          <a:bodyPr>
            <a:noAutofit/>
          </a:bodyPr>
          <a:lstStyle>
            <a:lvl1pPr algn="ctr">
              <a:tabLst>
                <a:tab pos="3770219" algn="l"/>
              </a:tabLst>
              <a:defRPr sz="7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Quote or Statement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838200" y="2925700"/>
            <a:ext cx="10515600" cy="267343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Make a secondary statement here.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2038608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Solid Light Background">
    <p:bg bwMode="auto"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1389686"/>
            <a:ext cx="12192000" cy="1340989"/>
          </a:xfrm>
          <a:solidFill>
            <a:schemeClr val="tx1"/>
          </a:solidFill>
        </p:spPr>
        <p:txBody>
          <a:bodyPr>
            <a:noAutofit/>
          </a:bodyPr>
          <a:lstStyle>
            <a:lvl1pPr algn="ctr">
              <a:tabLst>
                <a:tab pos="3770219" algn="l"/>
              </a:tabLst>
              <a:defRPr sz="7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Quote or Statement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838200" y="2925700"/>
            <a:ext cx="10515600" cy="267343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Make a secondary statement here.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 bwMode="black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69017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Full Image Background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0" y="0"/>
            <a:ext cx="12192000" cy="6858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edit background picture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838200" y="1389686"/>
            <a:ext cx="10515600" cy="1340989"/>
          </a:xfrm>
        </p:spPr>
        <p:txBody>
          <a:bodyPr>
            <a:noAutofit/>
          </a:bodyPr>
          <a:lstStyle>
            <a:lvl1pPr algn="ctr">
              <a:tabLst>
                <a:tab pos="3770219" algn="l"/>
              </a:tabLst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Quote or Statement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838200" y="2925700"/>
            <a:ext cx="10515600" cy="267343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Make a secondary statement here.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6239769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Number - Image Background">
    <p:bg bwMode="black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 bwMode="gray"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5424139" y="624469"/>
            <a:ext cx="5198328" cy="5072440"/>
          </a:xfrm>
          <a:prstGeom prst="ellipse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ctr">
              <a:tabLst>
                <a:tab pos="3770219" algn="l"/>
              </a:tabLst>
              <a:defRPr sz="60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title.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 hasCustomPrompt="1"/>
          </p:nvPr>
        </p:nvSpPr>
        <p:spPr bwMode="white">
          <a:xfrm>
            <a:off x="1005466" y="1"/>
            <a:ext cx="3986213" cy="5086351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39999" i="0">
                <a:solidFill>
                  <a:schemeClr val="bg1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95795973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Number - Red Background">
    <p:bg bwMode="gray"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5424139" y="624469"/>
            <a:ext cx="5198328" cy="5072440"/>
          </a:xfrm>
          <a:prstGeom prst="ellipse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ctr">
              <a:tabLst>
                <a:tab pos="3770219" algn="l"/>
              </a:tabLst>
              <a:defRPr sz="60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title.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 hasCustomPrompt="1"/>
          </p:nvPr>
        </p:nvSpPr>
        <p:spPr bwMode="white">
          <a:xfrm>
            <a:off x="1005466" y="1"/>
            <a:ext cx="3986213" cy="5086351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39999" i="0">
                <a:solidFill>
                  <a:schemeClr val="bg1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7662082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Quote Solid Red Background">
    <p:bg bwMode="black"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838200" y="2212733"/>
            <a:ext cx="10515600" cy="1472163"/>
          </a:xfrm>
        </p:spPr>
        <p:txBody>
          <a:bodyPr>
            <a:noAutofit/>
          </a:bodyPr>
          <a:lstStyle>
            <a:lvl1pPr algn="ctr">
              <a:tabLst>
                <a:tab pos="3770219" algn="l"/>
              </a:tabLst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you!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838200" y="3684897"/>
            <a:ext cx="10515600" cy="2517600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firstname.lastname@state.mn.us</a:t>
            </a:r>
          </a:p>
          <a:p>
            <a:pPr lvl="0"/>
            <a:r>
              <a:rPr lang="en-US" dirty="0"/>
              <a:t>555-555-5555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 bwMode="white">
          <a:xfrm>
            <a:off x="0" y="1"/>
            <a:ext cx="12192000" cy="1651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4" name="Picture 13" descr="Board of Water and Soild Resources Logo" title="BWSR Logo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8273969" y="390285"/>
            <a:ext cx="3234329" cy="88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80161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Quote Solid Light Background">
    <p:bg bwMode="auto"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1651380"/>
            <a:ext cx="12192000" cy="1733267"/>
          </a:xfrm>
          <a:solidFill>
            <a:schemeClr val="tx1"/>
          </a:solidFill>
        </p:spPr>
        <p:txBody>
          <a:bodyPr>
            <a:noAutofit/>
          </a:bodyPr>
          <a:lstStyle>
            <a:lvl1pPr algn="ctr">
              <a:tabLst>
                <a:tab pos="3770219" algn="l"/>
              </a:tabLst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you!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838200" y="3521123"/>
            <a:ext cx="10515600" cy="268137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firstname.lastname@state.mn.us</a:t>
            </a:r>
          </a:p>
          <a:p>
            <a:pPr lvl="0"/>
            <a:r>
              <a:rPr lang="en-US" dirty="0"/>
              <a:t>555-555-5555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 bwMode="white">
          <a:xfrm>
            <a:off x="0" y="1"/>
            <a:ext cx="12192000" cy="1651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2" name="Picture 11" descr="Board of Water and Soild Resources Logo" title="BWSR Logo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8399337" y="390285"/>
            <a:ext cx="3234329" cy="88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737148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1557" y="555380"/>
            <a:ext cx="10400443" cy="630262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Rectangle 2"/>
          <p:cNvSpPr/>
          <p:nvPr/>
        </p:nvSpPr>
        <p:spPr>
          <a:xfrm>
            <a:off x="1791557" y="-6096"/>
            <a:ext cx="10409547" cy="6864096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75000"/>
                </a:schemeClr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4" name="Picture 3" descr="BWSR Blue logo Pantone 7468 with clear space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95" y="150626"/>
            <a:ext cx="1470635" cy="1823447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1784307" y="1448167"/>
            <a:ext cx="10416797" cy="2057084"/>
          </a:xfrm>
          <a:ln>
            <a:noFill/>
          </a:ln>
        </p:spPr>
        <p:txBody>
          <a:bodyPr rIns="0">
            <a:normAutofit/>
          </a:bodyPr>
          <a:lstStyle>
            <a:lvl1pPr algn="ctr">
              <a:defRPr sz="5867" baseline="0">
                <a:solidFill>
                  <a:schemeClr val="bg1"/>
                </a:solidFill>
                <a:effectLst>
                  <a:outerShdw blurRad="101600" dist="50800" algn="l" rotWithShape="0">
                    <a:schemeClr val="tx1">
                      <a:alpha val="30000"/>
                    </a:schemeClr>
                  </a:outerShdw>
                </a:effectLst>
              </a:defRPr>
            </a:lvl1pPr>
          </a:lstStyle>
          <a:p>
            <a:r>
              <a:rPr lang="en-US" dirty="0"/>
              <a:t>BWSR Title Slide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784310" y="3505252"/>
            <a:ext cx="10416796" cy="1288269"/>
          </a:xfrm>
          <a:prstGeom prst="rect">
            <a:avLst/>
          </a:prstGeom>
          <a:ln>
            <a:noFill/>
          </a:ln>
        </p:spPr>
        <p:txBody>
          <a:bodyPr vert="horz" lIns="0" tIns="60960" rIns="121920" bIns="60960" rtlCol="0" anchor="ctr" anchorCtr="0">
            <a:normAutofit/>
          </a:bodyPr>
          <a:lstStyle>
            <a:lvl1pPr marL="228600" algn="l" defTabSz="914400" rtl="0" eaLnBrk="1" latinLnBrk="0" hangingPunct="1">
              <a:spcBef>
                <a:spcPct val="0"/>
              </a:spcBef>
              <a:buNone/>
              <a:defRPr sz="3600" b="1" i="0" kern="1200" cap="none" normalizeH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000" b="0" i="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Subhead for title slide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2084732" y="3514355"/>
            <a:ext cx="9848961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>
            <a:outerShdw blurRad="50800" dist="25400" dir="5280000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1782453" y="21169"/>
            <a:ext cx="10409547" cy="561473"/>
          </a:xfrm>
          <a:prstGeom prst="rect">
            <a:avLst/>
          </a:prstGeom>
          <a:gradFill flip="none" rotWithShape="1">
            <a:gsLst>
              <a:gs pos="100000">
                <a:schemeClr val="tx1"/>
              </a:gs>
              <a:gs pos="0">
                <a:schemeClr val="accent2"/>
              </a:gs>
            </a:gsLst>
            <a:lin ang="16200000" scaled="0"/>
            <a:tileRect/>
          </a:gradFill>
          <a:ln>
            <a:noFill/>
          </a:ln>
          <a:effectLst>
            <a:outerShdw blurRad="76200" dist="50800" dir="2700000" sx="110000" sy="110000" algn="tl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/>
          <p:cNvSpPr/>
          <p:nvPr userDrawn="1"/>
        </p:nvSpPr>
        <p:spPr>
          <a:xfrm>
            <a:off x="1791557" y="555378"/>
            <a:ext cx="10400443" cy="630262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Rectangle 10"/>
          <p:cNvSpPr/>
          <p:nvPr userDrawn="1"/>
        </p:nvSpPr>
        <p:spPr>
          <a:xfrm>
            <a:off x="1791557" y="-6096"/>
            <a:ext cx="10409547" cy="6864096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75000"/>
                </a:schemeClr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2" name="Picture 11" descr="BWSR Blue logo Pantone 7468 with clear space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95" y="150623"/>
            <a:ext cx="1470635" cy="1823447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 userDrawn="1"/>
        </p:nvSpPr>
        <p:spPr>
          <a:xfrm>
            <a:off x="1784306" y="3505251"/>
            <a:ext cx="10416796" cy="1288269"/>
          </a:xfrm>
          <a:prstGeom prst="rect">
            <a:avLst/>
          </a:prstGeom>
          <a:ln>
            <a:noFill/>
          </a:ln>
        </p:spPr>
        <p:txBody>
          <a:bodyPr vert="horz" lIns="0" tIns="60960" rIns="121920" bIns="60960" rtlCol="0" anchor="ctr" anchorCtr="0">
            <a:normAutofit/>
          </a:bodyPr>
          <a:lstStyle>
            <a:lvl1pPr marL="228600" algn="l" defTabSz="914400" rtl="0" eaLnBrk="1" latinLnBrk="0" hangingPunct="1">
              <a:spcBef>
                <a:spcPct val="0"/>
              </a:spcBef>
              <a:buNone/>
              <a:defRPr sz="3600" b="1" i="0" kern="1200" cap="none" normalizeH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000" b="0" i="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Subhead for title slide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2084726" y="3514355"/>
            <a:ext cx="9848961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>
            <a:outerShdw blurRad="50800" dist="25400" dir="5280000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 userDrawn="1"/>
        </p:nvSpPr>
        <p:spPr>
          <a:xfrm>
            <a:off x="1782453" y="21166"/>
            <a:ext cx="10409547" cy="561473"/>
          </a:xfrm>
          <a:prstGeom prst="rect">
            <a:avLst/>
          </a:prstGeom>
          <a:gradFill flip="none" rotWithShape="1">
            <a:gsLst>
              <a:gs pos="100000">
                <a:schemeClr val="tx1"/>
              </a:gs>
              <a:gs pos="0">
                <a:schemeClr val="accent2"/>
              </a:gs>
            </a:gsLst>
            <a:lin ang="16200000" scaled="0"/>
            <a:tileRect/>
          </a:gradFill>
          <a:ln>
            <a:noFill/>
          </a:ln>
          <a:effectLst>
            <a:outerShdw blurRad="76200" dist="50800" dir="2700000" sx="110000" sy="110000" algn="tl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42706919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0" y="4188566"/>
            <a:ext cx="12192000" cy="119922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0" y="5387787"/>
            <a:ext cx="12192000" cy="1470213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n>
                <a:noFill/>
              </a:ln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 bwMode="black">
          <a:xfrm>
            <a:off x="2802468" y="5644884"/>
            <a:ext cx="6587067" cy="440971"/>
          </a:xfrm>
        </p:spPr>
        <p:txBody>
          <a:bodyPr>
            <a:normAutofit/>
          </a:bodyPr>
          <a:lstStyle>
            <a:lvl1pPr marL="0" indent="0" algn="ctr">
              <a:buNone/>
              <a:defRPr sz="1800" baseline="0"/>
            </a:lvl1pPr>
          </a:lstStyle>
          <a:p>
            <a:r>
              <a:rPr lang="en-US" sz="1800" dirty="0" err="1"/>
              <a:t>Firstname</a:t>
            </a:r>
            <a:r>
              <a:rPr lang="en-US" sz="1800" dirty="0"/>
              <a:t> </a:t>
            </a:r>
            <a:r>
              <a:rPr lang="en-US" sz="1800" dirty="0" err="1"/>
              <a:t>Lastname</a:t>
            </a:r>
            <a:r>
              <a:rPr lang="en-US" sz="1800" dirty="0"/>
              <a:t> | Job Title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1789114"/>
            <a:ext cx="12192000" cy="22987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 bwMode="black"/>
        <p:txBody>
          <a:bodyPr/>
          <a:lstStyle/>
          <a:p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8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 descr="Board of Water and Soild Resources Logo&#10;" title="BWSR Logo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8399337" y="484413"/>
            <a:ext cx="3234329" cy="88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497510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791557" y="555378"/>
            <a:ext cx="10400443" cy="630262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Rectangle 2"/>
          <p:cNvSpPr/>
          <p:nvPr userDrawn="1"/>
        </p:nvSpPr>
        <p:spPr>
          <a:xfrm>
            <a:off x="1791557" y="-6096"/>
            <a:ext cx="10409547" cy="6864096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75000"/>
                </a:schemeClr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4" name="Picture 3" descr="BWSR Blue logo Pantone 7468 with clear space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95" y="150623"/>
            <a:ext cx="1470635" cy="1823447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1784307" y="1448167"/>
            <a:ext cx="10416797" cy="2057084"/>
          </a:xfrm>
          <a:ln>
            <a:noFill/>
          </a:ln>
        </p:spPr>
        <p:txBody>
          <a:bodyPr rIns="0">
            <a:normAutofit/>
          </a:bodyPr>
          <a:lstStyle>
            <a:lvl1pPr algn="ctr">
              <a:defRPr sz="5867" baseline="0">
                <a:solidFill>
                  <a:schemeClr val="bg1"/>
                </a:solidFill>
                <a:effectLst>
                  <a:outerShdw blurRad="101600" dist="50800" algn="l" rotWithShape="0">
                    <a:schemeClr val="tx1">
                      <a:alpha val="30000"/>
                    </a:schemeClr>
                  </a:outerShdw>
                </a:effectLst>
              </a:defRPr>
            </a:lvl1pPr>
          </a:lstStyle>
          <a:p>
            <a:r>
              <a:rPr lang="en-US" dirty="0"/>
              <a:t>BWSR Title Slide</a:t>
            </a: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1784306" y="3505251"/>
            <a:ext cx="10416796" cy="1288269"/>
          </a:xfrm>
          <a:prstGeom prst="rect">
            <a:avLst/>
          </a:prstGeom>
          <a:ln>
            <a:noFill/>
          </a:ln>
        </p:spPr>
        <p:txBody>
          <a:bodyPr vert="horz" lIns="0" tIns="60960" rIns="121920" bIns="60960" rtlCol="0" anchor="ctr" anchorCtr="0">
            <a:normAutofit/>
          </a:bodyPr>
          <a:lstStyle>
            <a:lvl1pPr marL="228600" algn="l" defTabSz="914400" rtl="0" eaLnBrk="1" latinLnBrk="0" hangingPunct="1">
              <a:spcBef>
                <a:spcPct val="0"/>
              </a:spcBef>
              <a:buNone/>
              <a:defRPr sz="3600" b="1" i="0" kern="1200" cap="none" normalizeH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000" b="0" i="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Subhead for title slide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084726" y="3514355"/>
            <a:ext cx="9848961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>
            <a:outerShdw blurRad="50800" dist="25400" dir="5280000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 userDrawn="1"/>
        </p:nvSpPr>
        <p:spPr>
          <a:xfrm>
            <a:off x="1782453" y="21166"/>
            <a:ext cx="10409547" cy="561473"/>
          </a:xfrm>
          <a:prstGeom prst="rect">
            <a:avLst/>
          </a:prstGeom>
          <a:gradFill flip="none" rotWithShape="1">
            <a:gsLst>
              <a:gs pos="100000">
                <a:schemeClr val="tx1"/>
              </a:gs>
              <a:gs pos="0">
                <a:schemeClr val="accent2"/>
              </a:gs>
            </a:gsLst>
            <a:lin ang="16200000" scaled="0"/>
            <a:tileRect/>
          </a:gradFill>
          <a:ln>
            <a:noFill/>
          </a:ln>
          <a:effectLst>
            <a:outerShdw blurRad="76200" dist="50800" dir="2700000" sx="110000" sy="110000" algn="tl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791358034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2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r>
              <a:rPr lang="en-US">
                <a:solidFill>
                  <a:srgbClr val="000000"/>
                </a:solidFill>
              </a:rPr>
              <a:t>Optional Tagline Goes Here | mn.gov/websiteurl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E9BD4C6C-2D50-44DC-87A4-F7253B2E9871}" type="slidenum">
              <a:rPr lang="en-US" smtClean="0">
                <a:solidFill>
                  <a:srgbClr val="000000"/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252380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00CBB2-5DE0-4F1A-B290-0BE75A6CD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D6AD57-A39A-47D7-BDF0-37180F390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Optional Tagline Goes Here | mn.gov/websiteurl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2DDE8C-003B-4EF8-A6EC-2866BDE29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032B7-D4B0-4BBE-BE4D-D18B38804F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43203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 (Photo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3477837"/>
            <a:ext cx="12192000" cy="1295182"/>
          </a:xfrm>
          <a:solidFill>
            <a:schemeClr val="accent1"/>
          </a:solidFill>
        </p:spPr>
        <p:txBody>
          <a:bodyPr wrap="square" lIns="182880" tIns="91440" rIns="182880" bIns="91440"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enter the slideshow title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4773019"/>
            <a:ext cx="12192000" cy="2084981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802467" y="5041204"/>
            <a:ext cx="6587067" cy="1097128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baseline="0"/>
            </a:lvl1pPr>
          </a:lstStyle>
          <a:p>
            <a:r>
              <a:rPr lang="en-US" sz="1800" dirty="0" err="1"/>
              <a:t>Firstname</a:t>
            </a:r>
            <a:r>
              <a:rPr lang="en-US" sz="1800" dirty="0"/>
              <a:t> </a:t>
            </a:r>
            <a:r>
              <a:rPr lang="en-US" sz="1800" dirty="0" err="1"/>
              <a:t>Lastname</a:t>
            </a:r>
            <a:r>
              <a:rPr lang="en-US" sz="1800" dirty="0"/>
              <a:t> | Job Title</a:t>
            </a:r>
          </a:p>
          <a:p>
            <a:r>
              <a:rPr lang="en-US" sz="1800" dirty="0"/>
              <a:t>Date</a:t>
            </a:r>
            <a:endParaRPr lang="en-US" dirty="0"/>
          </a:p>
        </p:txBody>
      </p:sp>
      <p:pic>
        <p:nvPicPr>
          <p:cNvPr id="10" name="Picture 9" descr="Minnesota IT Services 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53" y="5500619"/>
            <a:ext cx="3272835" cy="1374590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53560" y="6138332"/>
            <a:ext cx="5587647" cy="365125"/>
          </a:xfrm>
          <a:prstGeom prst="rect">
            <a:avLst/>
          </a:prstGeom>
        </p:spPr>
        <p:txBody>
          <a:bodyPr anchor="b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12192000" cy="3380732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8907434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Optional Tagline Goes Here | mn.gov/websiteurl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29950-BCAE-4D4D-A100-F8973C2D5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798585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Optional Tagline Goes Here | mn.gov/websiteurl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2E77C-78C1-477D-B7ED-E6C652F3B2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253976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Logo Onl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4188564"/>
            <a:ext cx="12192000" cy="1199223"/>
          </a:xfrm>
          <a:solidFill>
            <a:schemeClr val="accent2"/>
          </a:solidFill>
        </p:spPr>
        <p:txBody>
          <a:bodyPr wrap="square" lIns="182880" tIns="91440" rIns="182880" bIns="91440" spcCol="0" anchor="ctr">
            <a:normAutofit/>
          </a:bodyPr>
          <a:lstStyle>
            <a:lvl1pPr algn="ctr">
              <a:lnSpc>
                <a:spcPct val="90000"/>
              </a:lnSpc>
              <a:defRPr sz="36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enter the slideshow title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5387786"/>
            <a:ext cx="12192000" cy="14702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802467" y="5644884"/>
            <a:ext cx="6587067" cy="903062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1000"/>
              </a:spcAft>
              <a:buNone/>
              <a:defRPr sz="1800" baseline="0"/>
            </a:lvl1pPr>
          </a:lstStyle>
          <a:p>
            <a:r>
              <a:rPr lang="en-US" sz="1800" dirty="0" err="1"/>
              <a:t>Firstname</a:t>
            </a:r>
            <a:r>
              <a:rPr lang="en-US" sz="1800" dirty="0"/>
              <a:t> </a:t>
            </a:r>
            <a:r>
              <a:rPr lang="en-US" sz="1800" dirty="0" err="1"/>
              <a:t>Lastname</a:t>
            </a:r>
            <a:r>
              <a:rPr lang="en-US" sz="1800" dirty="0"/>
              <a:t> | Job Title</a:t>
            </a:r>
          </a:p>
          <a:p>
            <a:r>
              <a:rPr lang="en-US" sz="1800" dirty="0"/>
              <a:t>Date</a:t>
            </a:r>
            <a:endParaRPr lang="en-US" dirty="0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</a:t>
            </a:r>
            <a:r>
              <a:rPr lang="en-US">
                <a:solidFill>
                  <a:schemeClr val="accent1"/>
                </a:solidFill>
              </a:rPr>
              <a:t>|</a:t>
            </a:r>
            <a:r>
              <a:rPr lang="en-US"/>
              <a:t> mn.gov/websiteurl</a:t>
            </a:r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8483229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(Logo Onl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4188564"/>
            <a:ext cx="12192000" cy="1199223"/>
          </a:xfrm>
          <a:solidFill>
            <a:schemeClr val="accent1"/>
          </a:solidFill>
        </p:spPr>
        <p:txBody>
          <a:bodyPr wrap="square" lIns="182880" tIns="91440" rIns="182880" bIns="91440" spcCol="0" anchor="ctr">
            <a:normAutofit/>
          </a:bodyPr>
          <a:lstStyle>
            <a:lvl1pPr algn="ctr">
              <a:lnSpc>
                <a:spcPct val="9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enter the slideshow title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5387786"/>
            <a:ext cx="12192000" cy="1470213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802467" y="5644884"/>
            <a:ext cx="6587067" cy="903062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1000"/>
              </a:spcAft>
              <a:buNone/>
              <a:defRPr sz="1800" baseline="0"/>
            </a:lvl1pPr>
          </a:lstStyle>
          <a:p>
            <a:r>
              <a:rPr lang="en-US" sz="1800" dirty="0" err="1"/>
              <a:t>Firstname</a:t>
            </a:r>
            <a:r>
              <a:rPr lang="en-US" sz="1800" dirty="0"/>
              <a:t> </a:t>
            </a:r>
            <a:r>
              <a:rPr lang="en-US" sz="1800" dirty="0" err="1"/>
              <a:t>Lastname</a:t>
            </a:r>
            <a:r>
              <a:rPr lang="en-US" sz="1800" dirty="0"/>
              <a:t> | Job Title</a:t>
            </a:r>
          </a:p>
          <a:p>
            <a:r>
              <a:rPr lang="en-US" sz="1800" dirty="0"/>
              <a:t>Date</a:t>
            </a:r>
            <a:endParaRPr lang="en-US" dirty="0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</a:t>
            </a:r>
            <a:r>
              <a:rPr lang="en-US">
                <a:solidFill>
                  <a:schemeClr val="accent1"/>
                </a:solidFill>
              </a:rPr>
              <a:t>|</a:t>
            </a:r>
            <a:r>
              <a:rPr lang="en-US"/>
              <a:t> mn.gov/websiteurl</a:t>
            </a:r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MN.IT Services 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377" y="1746254"/>
            <a:ext cx="5447246" cy="83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072035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Phot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3477837"/>
            <a:ext cx="12192000" cy="1295182"/>
          </a:xfrm>
          <a:solidFill>
            <a:schemeClr val="accent1"/>
          </a:solidFill>
        </p:spPr>
        <p:txBody>
          <a:bodyPr wrap="square" lIns="182880" tIns="91440" rIns="182880" bIns="91440"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enter the slideshow title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4773019"/>
            <a:ext cx="12192000" cy="2084981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802467" y="5041204"/>
            <a:ext cx="6587067" cy="1097128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baseline="0"/>
            </a:lvl1pPr>
          </a:lstStyle>
          <a:p>
            <a:r>
              <a:rPr lang="en-US" sz="1800" dirty="0" err="1"/>
              <a:t>Firstname</a:t>
            </a:r>
            <a:r>
              <a:rPr lang="en-US" sz="1800" dirty="0"/>
              <a:t> </a:t>
            </a:r>
            <a:r>
              <a:rPr lang="en-US" sz="1800" dirty="0" err="1"/>
              <a:t>Lastname</a:t>
            </a:r>
            <a:r>
              <a:rPr lang="en-US" sz="1800" dirty="0"/>
              <a:t> | Job Title</a:t>
            </a:r>
          </a:p>
          <a:p>
            <a:r>
              <a:rPr lang="en-US" sz="1800" dirty="0"/>
              <a:t>Date</a:t>
            </a:r>
            <a:endParaRPr lang="en-US" dirty="0"/>
          </a:p>
        </p:txBody>
      </p:sp>
      <p:pic>
        <p:nvPicPr>
          <p:cNvPr id="4" name="MN.IT Services Logo" descr="Minnesota Logo with text Agency Logo Here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53" y="5947868"/>
            <a:ext cx="2968836" cy="457200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53560" y="6138332"/>
            <a:ext cx="5587647" cy="365125"/>
          </a:xfrm>
          <a:prstGeom prst="rect">
            <a:avLst/>
          </a:prstGeom>
        </p:spPr>
        <p:txBody>
          <a:bodyPr anchor="b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</a:t>
            </a:r>
            <a:r>
              <a:rPr lang="en-US">
                <a:solidFill>
                  <a:schemeClr val="accent1"/>
                </a:solidFill>
              </a:rPr>
              <a:t>|</a:t>
            </a:r>
            <a:r>
              <a:rPr lang="en-US"/>
              <a:t> mn.gov/websiteurl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12192000" cy="3380732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706759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12" name="Table Placeholder 9"/>
          <p:cNvSpPr>
            <a:spLocks noGrp="1"/>
          </p:cNvSpPr>
          <p:nvPr>
            <p:ph type="tbl" sz="quarter" idx="13"/>
          </p:nvPr>
        </p:nvSpPr>
        <p:spPr>
          <a:xfrm>
            <a:off x="838200" y="1335088"/>
            <a:ext cx="10515600" cy="484187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</a:t>
            </a:r>
            <a:r>
              <a:rPr lang="en-US">
                <a:solidFill>
                  <a:schemeClr val="accent1"/>
                </a:solidFill>
              </a:rPr>
              <a:t>|</a:t>
            </a:r>
            <a:r>
              <a:rPr lang="en-US"/>
              <a:t> mn.gov/websiteurl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2343370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White)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-1"/>
            <a:ext cx="12192000" cy="1216025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black"/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8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>
            <a:lvl1pPr>
              <a:defRPr sz="1800"/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935188546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4188564"/>
            <a:ext cx="12192000" cy="119922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5387786"/>
            <a:ext cx="12192000" cy="1470213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802467" y="5644884"/>
            <a:ext cx="6587067" cy="440970"/>
          </a:xfrm>
        </p:spPr>
        <p:txBody>
          <a:bodyPr>
            <a:normAutofit/>
          </a:bodyPr>
          <a:lstStyle>
            <a:lvl1pPr marL="0" indent="0" algn="ctr">
              <a:buNone/>
              <a:defRPr sz="1800" baseline="0"/>
            </a:lvl1pPr>
          </a:lstStyle>
          <a:p>
            <a:r>
              <a:rPr lang="en-US" sz="1800" dirty="0" err="1"/>
              <a:t>Firstname</a:t>
            </a:r>
            <a:r>
              <a:rPr lang="en-US" sz="1800" dirty="0"/>
              <a:t> </a:t>
            </a:r>
            <a:r>
              <a:rPr lang="en-US" sz="1800" dirty="0" err="1"/>
              <a:t>Lastname</a:t>
            </a:r>
            <a:r>
              <a:rPr lang="en-US" sz="1800" dirty="0"/>
              <a:t> | Job Title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789113"/>
            <a:ext cx="12192000" cy="22987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</a:t>
            </a:r>
            <a:r>
              <a:rPr lang="en-US">
                <a:solidFill>
                  <a:schemeClr val="accent1"/>
                </a:solidFill>
              </a:rPr>
              <a:t>|</a:t>
            </a:r>
            <a:r>
              <a:rPr lang="en-US"/>
              <a:t> mn.gov/websiteurl</a:t>
            </a:r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MN.IT Services Logo" descr="Minnesota Logo with text Agency Logo Here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083" y="675342"/>
            <a:ext cx="2968836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143774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</a:t>
            </a:r>
            <a:r>
              <a:rPr lang="en-US">
                <a:solidFill>
                  <a:schemeClr val="accent1"/>
                </a:solidFill>
              </a:rPr>
              <a:t>|</a:t>
            </a:r>
            <a:r>
              <a:rPr lang="en-US"/>
              <a:t> mn.gov/websiteurl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527243964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plit White B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594624"/>
            <a:ext cx="51816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94624"/>
            <a:ext cx="51816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</a:t>
            </a:r>
            <a:r>
              <a:rPr lang="en-US">
                <a:solidFill>
                  <a:schemeClr val="accent1"/>
                </a:solidFill>
              </a:rPr>
              <a:t>|</a:t>
            </a:r>
            <a:r>
              <a:rPr lang="en-US"/>
              <a:t> mn.gov/websiteurl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370668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 (Box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35281"/>
            <a:ext cx="10515600" cy="4841682"/>
          </a:xfrm>
          <a:solidFill>
            <a:schemeClr val="bg1"/>
          </a:solidFill>
        </p:spPr>
        <p:txBody>
          <a:bodyPr lIns="228600" tIns="548640" rIns="274320"/>
          <a:lstStyle>
            <a:lvl1pPr marL="342900" indent="-342900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500"/>
            </a:lvl1pPr>
            <a:lvl2pPr marL="800100" indent="-342900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100"/>
            </a:lvl2pPr>
            <a:lvl3pPr marL="1200150" indent="-285750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/>
            </a:lvl3pPr>
            <a:lvl4pPr marL="1657350" indent="-285750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/>
            </a:lvl4pPr>
            <a:lvl5pPr marL="2114550" indent="-285750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</a:t>
            </a:r>
            <a:r>
              <a:rPr lang="en-US">
                <a:solidFill>
                  <a:schemeClr val="accent1"/>
                </a:solidFill>
              </a:rPr>
              <a:t>|</a:t>
            </a:r>
            <a:r>
              <a:rPr lang="en-US"/>
              <a:t> mn.gov/websiteurl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611385617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plit Box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594624"/>
            <a:ext cx="51816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94624"/>
            <a:ext cx="51816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</a:t>
            </a:r>
            <a:r>
              <a:rPr lang="en-US">
                <a:solidFill>
                  <a:schemeClr val="accent1"/>
                </a:solidFill>
              </a:rPr>
              <a:t>|</a:t>
            </a:r>
            <a:r>
              <a:rPr lang="en-US"/>
              <a:t> mn.gov/websiteurl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4179209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Overlay, Gra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9" name="Picture Placeholder 1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219198"/>
            <a:ext cx="12192000" cy="5638802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0" y="2609242"/>
            <a:ext cx="5683624" cy="2858714"/>
          </a:xfrm>
          <a:solidFill>
            <a:schemeClr val="tx1">
              <a:alpha val="88000"/>
            </a:schemeClr>
          </a:solidFill>
        </p:spPr>
        <p:txBody>
          <a:bodyPr rIns="274320" anchor="ctr"/>
          <a:lstStyle>
            <a:lvl1pPr marL="685800" indent="-22860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defRPr sz="2500">
                <a:solidFill>
                  <a:schemeClr val="bg1"/>
                </a:solidFill>
              </a:defRPr>
            </a:lvl1pPr>
            <a:lvl2pPr marL="1143000" indent="-228600">
              <a:lnSpc>
                <a:spcPct val="100000"/>
              </a:lnSpc>
              <a:buClr>
                <a:schemeClr val="accent2"/>
              </a:buClr>
              <a:defRPr sz="2100">
                <a:solidFill>
                  <a:schemeClr val="bg1"/>
                </a:solidFill>
              </a:defRPr>
            </a:lvl2pPr>
            <a:lvl3pPr marL="1600200" indent="-228600">
              <a:lnSpc>
                <a:spcPct val="100000"/>
              </a:lnSpc>
              <a:buClr>
                <a:schemeClr val="accent2"/>
              </a:buClr>
              <a:defRPr sz="1700">
                <a:solidFill>
                  <a:schemeClr val="bg1"/>
                </a:solidFill>
              </a:defRPr>
            </a:lvl3pPr>
            <a:lvl4pPr marL="2057400" indent="-228600">
              <a:lnSpc>
                <a:spcPct val="100000"/>
              </a:lnSpc>
              <a:buClr>
                <a:schemeClr val="accent2"/>
              </a:buClr>
              <a:defRPr sz="1700">
                <a:solidFill>
                  <a:schemeClr val="bg1"/>
                </a:solidFill>
              </a:defRPr>
            </a:lvl4pPr>
            <a:lvl5pPr marL="2514600" indent="-228600">
              <a:lnSpc>
                <a:spcPct val="100000"/>
              </a:lnSpc>
              <a:buClr>
                <a:schemeClr val="accent2"/>
              </a:buClr>
              <a:defRPr sz="17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</a:t>
            </a:r>
            <a:r>
              <a:rPr lang="en-US">
                <a:solidFill>
                  <a:schemeClr val="accent1"/>
                </a:solidFill>
              </a:rPr>
              <a:t>|</a:t>
            </a:r>
            <a:r>
              <a:rPr lang="en-US"/>
              <a:t> mn.gov/websiteurl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3475504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Overlay, Whit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9" name="Picture Placeholder 1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219198"/>
            <a:ext cx="12192000" cy="5638802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0" y="2609242"/>
            <a:ext cx="5683624" cy="2858714"/>
          </a:xfrm>
          <a:solidFill>
            <a:schemeClr val="tx1">
              <a:alpha val="88000"/>
            </a:schemeClr>
          </a:solidFill>
        </p:spPr>
        <p:txBody>
          <a:bodyPr rIns="274320" anchor="ctr"/>
          <a:lstStyle>
            <a:lvl1pPr marL="685800" indent="-22860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 marL="1143000" indent="-228600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 marL="1600200" indent="-228600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 marL="2057400" indent="-228600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 marL="2514600" indent="-228600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</a:t>
            </a:r>
            <a:r>
              <a:rPr lang="en-US">
                <a:solidFill>
                  <a:schemeClr val="accent1"/>
                </a:solidFill>
              </a:rPr>
              <a:t>|</a:t>
            </a:r>
            <a:r>
              <a:rPr lang="en-US"/>
              <a:t> mn.gov/websiteurl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744266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38200" y="1366345"/>
            <a:ext cx="10515600" cy="478839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</a:t>
            </a:r>
            <a:r>
              <a:rPr lang="en-US">
                <a:solidFill>
                  <a:schemeClr val="accent1"/>
                </a:solidFill>
              </a:rPr>
              <a:t>|</a:t>
            </a:r>
            <a:r>
              <a:rPr lang="en-US"/>
              <a:t> mn.gov/websiteurl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846915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Da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38200" y="1366345"/>
            <a:ext cx="10515600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Optional Tagline Goes Here </a:t>
            </a:r>
            <a:r>
              <a:rPr lang="en-US">
                <a:solidFill>
                  <a:schemeClr val="accent2"/>
                </a:solidFill>
              </a:rPr>
              <a:t>|</a:t>
            </a:r>
            <a:r>
              <a:rPr lang="en-US"/>
              <a:t> mn.gov/websiteurl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9030768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Lt Gra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38200" y="1366345"/>
            <a:ext cx="10515600" cy="478839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3585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</a:t>
            </a:r>
            <a:r>
              <a:rPr lang="en-US">
                <a:solidFill>
                  <a:schemeClr val="accent1"/>
                </a:solidFill>
              </a:rPr>
              <a:t>|</a:t>
            </a:r>
            <a:r>
              <a:rPr lang="en-US"/>
              <a:t> mn.gov/websiteurl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91132" y="6356350"/>
            <a:ext cx="1462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89639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(Split White BG)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-1"/>
            <a:ext cx="12192000" cy="1216025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838200" y="1594625"/>
            <a:ext cx="51816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172200" y="1594625"/>
            <a:ext cx="51816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8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410121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 (Solid Da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1" name="Content Placeholder 4"/>
          <p:cNvSpPr>
            <a:spLocks noGrp="1"/>
          </p:cNvSpPr>
          <p:nvPr>
            <p:ph sz="quarter" idx="10"/>
          </p:nvPr>
        </p:nvSpPr>
        <p:spPr>
          <a:xfrm>
            <a:off x="838200" y="1366345"/>
            <a:ext cx="6234953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653566" y="1364826"/>
            <a:ext cx="4538434" cy="4538434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Optional Tagline Goes Here </a:t>
            </a:r>
            <a:r>
              <a:rPr lang="en-US">
                <a:solidFill>
                  <a:schemeClr val="accent2"/>
                </a:solidFill>
              </a:rPr>
              <a:t>|</a:t>
            </a:r>
            <a:r>
              <a:rPr lang="en-US"/>
              <a:t> mn.gov/websiteurl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3086286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 (Solid Da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0" name="Content Placeholder 4"/>
          <p:cNvSpPr>
            <a:spLocks noGrp="1"/>
          </p:cNvSpPr>
          <p:nvPr>
            <p:ph sz="quarter" idx="10"/>
          </p:nvPr>
        </p:nvSpPr>
        <p:spPr>
          <a:xfrm>
            <a:off x="838200" y="1366345"/>
            <a:ext cx="6234953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653566" y="1364826"/>
            <a:ext cx="4538434" cy="4538434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Optional Tagline Goes Here </a:t>
            </a:r>
            <a:r>
              <a:rPr lang="en-US">
                <a:solidFill>
                  <a:schemeClr val="accent2"/>
                </a:solidFill>
              </a:rPr>
              <a:t>|</a:t>
            </a:r>
            <a:r>
              <a:rPr lang="en-US"/>
              <a:t> mn.gov/websiteurl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0247292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(Solid Lt Gra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7" name="Content Placeholder 4"/>
          <p:cNvSpPr>
            <a:spLocks noGrp="1"/>
          </p:cNvSpPr>
          <p:nvPr>
            <p:ph sz="quarter" idx="10"/>
          </p:nvPr>
        </p:nvSpPr>
        <p:spPr>
          <a:xfrm>
            <a:off x="838200" y="1366345"/>
            <a:ext cx="6234953" cy="4788393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653566" y="1364826"/>
            <a:ext cx="4538434" cy="4538434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3585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</a:t>
            </a:r>
            <a:r>
              <a:rPr lang="en-US">
                <a:solidFill>
                  <a:schemeClr val="accent1"/>
                </a:solidFill>
              </a:rPr>
              <a:t>|</a:t>
            </a:r>
            <a:r>
              <a:rPr lang="en-US"/>
              <a:t> mn.gov/websiteurl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91132" y="6356350"/>
            <a:ext cx="1462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8208874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(4 Up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0" y="1216024"/>
            <a:ext cx="12192000" cy="498792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06332" y="1981899"/>
            <a:ext cx="2094842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581719" y="4345147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3646176" y="1967573"/>
            <a:ext cx="2094842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3421563" y="4345147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6486020" y="1967573"/>
            <a:ext cx="2094842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6261407" y="4345147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0" hasCustomPrompt="1"/>
          </p:nvPr>
        </p:nvSpPr>
        <p:spPr>
          <a:xfrm>
            <a:off x="9325864" y="1967573"/>
            <a:ext cx="2094842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9101251" y="4341161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</a:t>
            </a:r>
            <a:r>
              <a:rPr lang="en-US">
                <a:solidFill>
                  <a:schemeClr val="accent1"/>
                </a:solidFill>
              </a:rPr>
              <a:t>|</a:t>
            </a:r>
            <a:r>
              <a:rPr lang="en-US"/>
              <a:t> mn.gov/websiteurl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215049591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(3 Up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0" y="1216024"/>
            <a:ext cx="12192000" cy="498792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1572814" y="1964392"/>
            <a:ext cx="2332190" cy="233219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1469225" y="4564988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4824541" y="1964392"/>
            <a:ext cx="2317864" cy="231786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4712235" y="4564988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8067551" y="1964392"/>
            <a:ext cx="2317864" cy="231786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7955245" y="4564988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</a:t>
            </a:r>
            <a:r>
              <a:rPr lang="en-US">
                <a:solidFill>
                  <a:schemeClr val="accent1"/>
                </a:solidFill>
              </a:rPr>
              <a:t>|</a:t>
            </a:r>
            <a:r>
              <a:rPr lang="en-US"/>
              <a:t> mn.gov/websiteurl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386210610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4-Up Whi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06332" y="1981899"/>
            <a:ext cx="209484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581719" y="4345146"/>
            <a:ext cx="2542477" cy="1623853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3646176" y="1967573"/>
            <a:ext cx="209484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3421563" y="4345147"/>
            <a:ext cx="2542477" cy="162385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6486020" y="1967573"/>
            <a:ext cx="209484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6261407" y="4345147"/>
            <a:ext cx="2542477" cy="162385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0" hasCustomPrompt="1"/>
          </p:nvPr>
        </p:nvSpPr>
        <p:spPr>
          <a:xfrm>
            <a:off x="9325864" y="1967573"/>
            <a:ext cx="209484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9101251" y="4341161"/>
            <a:ext cx="2542477" cy="162783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</a:t>
            </a:r>
            <a:r>
              <a:rPr lang="en-US">
                <a:solidFill>
                  <a:schemeClr val="accent1"/>
                </a:solidFill>
              </a:rPr>
              <a:t>|</a:t>
            </a:r>
            <a:r>
              <a:rPr lang="en-US"/>
              <a:t> mn.gov/websiteurl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741495144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4-Up Gray BG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0" y="1216024"/>
            <a:ext cx="12192000" cy="498792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06332" y="1674771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876550" y="1674772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806331" y="3939361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876550" y="3939361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6199805" y="1674771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8270023" y="1674772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6199805" y="3939361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8270023" y="3939360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</a:t>
            </a:r>
            <a:r>
              <a:rPr lang="en-US">
                <a:solidFill>
                  <a:schemeClr val="accent1"/>
                </a:solidFill>
              </a:rPr>
              <a:t>|</a:t>
            </a:r>
            <a:r>
              <a:rPr lang="en-US"/>
              <a:t> mn.gov/websiteurl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211433917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4 Up White BG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06332" y="1674771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876550" y="1674772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806331" y="3939361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876550" y="3939361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6199805" y="1674771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8270023" y="1674772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6199805" y="3939361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8270023" y="3939360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</a:t>
            </a:r>
            <a:r>
              <a:rPr lang="en-US">
                <a:solidFill>
                  <a:schemeClr val="accent1"/>
                </a:solidFill>
              </a:rPr>
              <a:t>|</a:t>
            </a:r>
            <a:r>
              <a:rPr lang="en-US"/>
              <a:t> mn.gov/websiteurl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97104524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Duo Gray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0" y="1216024"/>
            <a:ext cx="12192000" cy="498792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06332" y="2571729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876550" y="2571730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6199805" y="2571729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8270023" y="2571730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</a:t>
            </a:r>
            <a:r>
              <a:rPr lang="en-US">
                <a:solidFill>
                  <a:schemeClr val="accent1"/>
                </a:solidFill>
              </a:rPr>
              <a:t>|</a:t>
            </a:r>
            <a:r>
              <a:rPr lang="en-US"/>
              <a:t> mn.gov/websiteurl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288854640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2 Up White BG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06332" y="2800328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876550" y="2800329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6199805" y="2800328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8270023" y="2800329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</a:t>
            </a:r>
            <a:r>
              <a:rPr lang="en-US">
                <a:solidFill>
                  <a:schemeClr val="accent1"/>
                </a:solidFill>
              </a:rPr>
              <a:t>|</a:t>
            </a:r>
            <a:r>
              <a:rPr lang="en-US"/>
              <a:t> mn.gov/websiteurl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73220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EBEA4-3636-4D33-A8B9-F5D9F45FB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DF93E0-23F3-46E3-9F9F-C6B9E75325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7F076F-60DE-4E26-AA83-789F1EC27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192B3A-C56C-45B5-83E3-D5E7F6D68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Optional Tagline Goes Here | mn.gov/websiteurl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2C986F-676F-4016-9772-9BE2A41E9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D3D5E-4F99-4AD8-B1B0-34401BBDE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930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 (Boxed)">
    <p:bg bwMode="auto"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-1"/>
            <a:ext cx="12192000" cy="1216025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838200" y="1335281"/>
            <a:ext cx="10515600" cy="4841683"/>
          </a:xfrm>
          <a:solidFill>
            <a:schemeClr val="bg1"/>
          </a:solidFill>
        </p:spPr>
        <p:txBody>
          <a:bodyPr lIns="228600" tIns="548640" rIns="274320"/>
          <a:lstStyle>
            <a:lvl1pPr marL="342891" indent="-342891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500"/>
            </a:lvl1pPr>
            <a:lvl2pPr marL="800080" indent="-342891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100"/>
            </a:lvl2pPr>
            <a:lvl3pPr marL="1200121" indent="-285744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/>
            </a:lvl3pPr>
            <a:lvl4pPr marL="1657309" indent="-285744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/>
            </a:lvl4pPr>
            <a:lvl5pPr marL="2114498" indent="-285744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8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386159029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- R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12192000" cy="685799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" y="5638801"/>
            <a:ext cx="12192000" cy="1219200"/>
          </a:xfrm>
          <a:solidFill>
            <a:srgbClr val="003865">
              <a:alpha val="87843"/>
            </a:srgbClr>
          </a:solidFill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</a:t>
            </a:r>
            <a:r>
              <a:rPr lang="en-US">
                <a:solidFill>
                  <a:schemeClr val="accent2"/>
                </a:solidFill>
              </a:rPr>
              <a:t>|</a:t>
            </a:r>
            <a:r>
              <a:rPr lang="en-US"/>
              <a:t> mn.gov/websiteurl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175186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- Black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12192000" cy="685799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" y="5638801"/>
            <a:ext cx="12192000" cy="1219200"/>
          </a:xfrm>
          <a:solidFill>
            <a:srgbClr val="0D0D0D">
              <a:alpha val="87843"/>
            </a:srgbClr>
          </a:solidFill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416568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- Blu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12192000" cy="685799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" y="5638800"/>
            <a:ext cx="12192000" cy="1219200"/>
          </a:xfrm>
          <a:solidFill>
            <a:srgbClr val="78BE21">
              <a:alpha val="87843"/>
            </a:srgbClr>
          </a:solidFill>
        </p:spPr>
        <p:txBody>
          <a:bodyPr>
            <a:normAutofit/>
          </a:bodyPr>
          <a:lstStyle>
            <a:lvl1pPr algn="ctr"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</a:t>
            </a:r>
            <a:r>
              <a:rPr lang="en-US">
                <a:solidFill>
                  <a:schemeClr val="accent1"/>
                </a:solidFill>
              </a:rPr>
              <a:t>|</a:t>
            </a:r>
            <a:r>
              <a:rPr lang="en-US"/>
              <a:t> mn.gov/websiteurl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529115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- Gray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1159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Code Demo (Click to Edit)</a:t>
            </a:r>
          </a:p>
        </p:txBody>
      </p:sp>
      <p:sp>
        <p:nvSpPr>
          <p:cNvPr id="10" name="Table Placeholder 8"/>
          <p:cNvSpPr>
            <a:spLocks noGrp="1"/>
          </p:cNvSpPr>
          <p:nvPr>
            <p:ph type="tbl" sz="quarter" idx="13"/>
          </p:nvPr>
        </p:nvSpPr>
        <p:spPr>
          <a:xfrm>
            <a:off x="2032000" y="2233262"/>
            <a:ext cx="8128000" cy="2966751"/>
          </a:xfrm>
        </p:spPr>
        <p:txBody>
          <a:bodyPr/>
          <a:lstStyle/>
          <a:p>
            <a:endParaRPr lang="en-US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</a:t>
            </a:r>
            <a:r>
              <a:rPr lang="en-US">
                <a:solidFill>
                  <a:schemeClr val="accent1"/>
                </a:solidFill>
              </a:rPr>
              <a:t>|</a:t>
            </a:r>
            <a:r>
              <a:rPr lang="en-US"/>
              <a:t> mn.gov/websiteurl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1422087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 (Solid Da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1159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Code Demo (Click to Edit)</a:t>
            </a:r>
          </a:p>
        </p:txBody>
      </p:sp>
      <p:sp>
        <p:nvSpPr>
          <p:cNvPr id="14" name="Table Placeholder 8"/>
          <p:cNvSpPr>
            <a:spLocks noGrp="1"/>
          </p:cNvSpPr>
          <p:nvPr>
            <p:ph type="tbl" sz="quarter" idx="13"/>
          </p:nvPr>
        </p:nvSpPr>
        <p:spPr>
          <a:xfrm>
            <a:off x="2032000" y="2233262"/>
            <a:ext cx="8128000" cy="2966751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Optional Tagline Goes Here </a:t>
            </a:r>
            <a:r>
              <a:rPr lang="en-US">
                <a:solidFill>
                  <a:schemeClr val="accent2"/>
                </a:solidFill>
              </a:rPr>
              <a:t>|</a:t>
            </a:r>
            <a:r>
              <a:rPr lang="en-US"/>
              <a:t> mn.gov/websiteurl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8164125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 (Solid Da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15897" y="287066"/>
            <a:ext cx="3521927" cy="2734914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15975" y="3211513"/>
            <a:ext cx="3521849" cy="2475609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787" y="504855"/>
            <a:ext cx="9618920" cy="5413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4976787" y="1067565"/>
            <a:ext cx="9516215" cy="485060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Optional Tagline Goes Here </a:t>
            </a:r>
            <a:r>
              <a:rPr lang="en-US">
                <a:solidFill>
                  <a:schemeClr val="accent2"/>
                </a:solidFill>
              </a:rPr>
              <a:t>|</a:t>
            </a:r>
            <a:r>
              <a:rPr lang="en-US"/>
              <a:t> mn.gov/websiteurl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6974988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 (Solid Da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15895" y="1365203"/>
            <a:ext cx="10555696" cy="156718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458" y="3222702"/>
            <a:ext cx="9387470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1373459" y="3771871"/>
            <a:ext cx="9287236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>
          <a:xfrm>
            <a:off x="838200" y="6356350"/>
            <a:ext cx="135859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</a:t>
            </a:r>
            <a:r>
              <a:rPr lang="en-US">
                <a:solidFill>
                  <a:schemeClr val="accent1"/>
                </a:solidFill>
              </a:rPr>
              <a:t>|</a:t>
            </a:r>
            <a:r>
              <a:rPr lang="en-US"/>
              <a:t> mn.gov/websiteurl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416206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Light Background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815897" y="287066"/>
            <a:ext cx="3521927" cy="273491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815975" y="3211513"/>
            <a:ext cx="3521849" cy="2475609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787" y="504855"/>
            <a:ext cx="9618920" cy="5413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4976787" y="1067565"/>
            <a:ext cx="9516215" cy="485060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2"/>
          </p:nvPr>
        </p:nvSpPr>
        <p:spPr>
          <a:xfrm>
            <a:off x="838200" y="6356350"/>
            <a:ext cx="135859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</a:t>
            </a:r>
            <a:r>
              <a:rPr lang="en-US">
                <a:solidFill>
                  <a:schemeClr val="accent1"/>
                </a:solidFill>
              </a:rPr>
              <a:t>|</a:t>
            </a:r>
            <a:r>
              <a:rPr lang="en-US"/>
              <a:t> mn.gov/websiteurl</a:t>
            </a:r>
            <a:endParaRPr lang="en-US" dirty="0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9891132" y="6356350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393484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Light Background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815895" y="1365203"/>
            <a:ext cx="10555696" cy="156718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458" y="3222702"/>
            <a:ext cx="9387470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Picture Placeholder 12"/>
          <p:cNvSpPr>
            <a:spLocks noGrp="1"/>
          </p:cNvSpPr>
          <p:nvPr>
            <p:ph type="pic" sz="quarter" idx="10" hasCustomPrompt="1"/>
          </p:nvPr>
        </p:nvSpPr>
        <p:spPr>
          <a:xfrm>
            <a:off x="1373459" y="3771871"/>
            <a:ext cx="9287236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2"/>
          </p:nvPr>
        </p:nvSpPr>
        <p:spPr>
          <a:xfrm>
            <a:off x="838200" y="6356350"/>
            <a:ext cx="135859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</a:t>
            </a:r>
            <a:r>
              <a:rPr lang="en-US">
                <a:solidFill>
                  <a:schemeClr val="accent1"/>
                </a:solidFill>
              </a:rPr>
              <a:t>|</a:t>
            </a:r>
            <a:r>
              <a:rPr lang="en-US"/>
              <a:t> mn.gov/websiteurl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9891132" y="6356350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5398547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Quote Red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15897" y="287066"/>
            <a:ext cx="3521927" cy="2734914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15975" y="3211513"/>
            <a:ext cx="3521849" cy="2475609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4" name="Picture 13" descr="Computer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851" y="434836"/>
            <a:ext cx="6828661" cy="605071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5" name="Picture Placeholder 12"/>
          <p:cNvSpPr>
            <a:spLocks noGrp="1"/>
          </p:cNvSpPr>
          <p:nvPr>
            <p:ph type="pic" sz="quarter" idx="10" hasCustomPrompt="1"/>
          </p:nvPr>
        </p:nvSpPr>
        <p:spPr>
          <a:xfrm>
            <a:off x="4976787" y="691882"/>
            <a:ext cx="6300787" cy="341153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Optional Tagline Goes Here </a:t>
            </a:r>
            <a:r>
              <a:rPr lang="en-US">
                <a:solidFill>
                  <a:schemeClr val="accent2"/>
                </a:solidFill>
              </a:rPr>
              <a:t>|</a:t>
            </a:r>
            <a:r>
              <a:rPr lang="en-US"/>
              <a:t> mn.gov/websiteurl</a:t>
            </a:r>
            <a:endParaRPr lang="en-US" dirty="0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5812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(Split Boxed)">
    <p:bg bwMode="auto"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-1"/>
            <a:ext cx="12192000" cy="1216025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838200" y="1594625"/>
            <a:ext cx="51816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172200" y="1594625"/>
            <a:ext cx="51816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8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138426552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ingle Quote Red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Optional Tagline Goes Here </a:t>
            </a:r>
            <a:r>
              <a:rPr lang="en-US">
                <a:solidFill>
                  <a:schemeClr val="accent2"/>
                </a:solidFill>
              </a:rPr>
              <a:t>|</a:t>
            </a:r>
            <a:r>
              <a:rPr lang="en-US"/>
              <a:t> mn.gov/websiteurl</a:t>
            </a:r>
            <a:endParaRPr lang="en-US" dirty="0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15897" y="287066"/>
            <a:ext cx="3521927" cy="2734914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787" y="504855"/>
            <a:ext cx="9618920" cy="5413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15975" y="3211513"/>
            <a:ext cx="3521849" cy="2475609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4976787" y="1067565"/>
            <a:ext cx="9516215" cy="485060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</p:spTree>
    <p:extLst>
      <p:ext uri="{BB962C8B-B14F-4D97-AF65-F5344CB8AC3E}">
        <p14:creationId xmlns:p14="http://schemas.microsoft.com/office/powerpoint/2010/main" val="2521665714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ingle Quote Red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15895" y="1365203"/>
            <a:ext cx="10555696" cy="156718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458" y="3222702"/>
            <a:ext cx="9387470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1373459" y="3771871"/>
            <a:ext cx="9287236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Optional Tagline Goes Here </a:t>
            </a:r>
            <a:r>
              <a:rPr lang="en-US">
                <a:solidFill>
                  <a:schemeClr val="accent2"/>
                </a:solidFill>
              </a:rPr>
              <a:t>|</a:t>
            </a:r>
            <a:r>
              <a:rPr lang="en-US"/>
              <a:t> mn.gov/websiteurl</a:t>
            </a:r>
            <a:endParaRPr lang="en-US" dirty="0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6045143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ngle Quote Red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ular Callout 11"/>
          <p:cNvSpPr/>
          <p:nvPr userDrawn="1"/>
        </p:nvSpPr>
        <p:spPr>
          <a:xfrm>
            <a:off x="866887" y="601818"/>
            <a:ext cx="10515600" cy="5450408"/>
          </a:xfrm>
          <a:custGeom>
            <a:avLst/>
            <a:gdLst>
              <a:gd name="connsiteX0" fmla="*/ 0 w 10515600"/>
              <a:gd name="connsiteY0" fmla="*/ 805890 h 4835245"/>
              <a:gd name="connsiteX1" fmla="*/ 805890 w 10515600"/>
              <a:gd name="connsiteY1" fmla="*/ 0 h 4835245"/>
              <a:gd name="connsiteX2" fmla="*/ 1752600 w 10515600"/>
              <a:gd name="connsiteY2" fmla="*/ 0 h 4835245"/>
              <a:gd name="connsiteX3" fmla="*/ 1752600 w 10515600"/>
              <a:gd name="connsiteY3" fmla="*/ 0 h 4835245"/>
              <a:gd name="connsiteX4" fmla="*/ 4381500 w 10515600"/>
              <a:gd name="connsiteY4" fmla="*/ 0 h 4835245"/>
              <a:gd name="connsiteX5" fmla="*/ 9709710 w 10515600"/>
              <a:gd name="connsiteY5" fmla="*/ 0 h 4835245"/>
              <a:gd name="connsiteX6" fmla="*/ 10515600 w 10515600"/>
              <a:gd name="connsiteY6" fmla="*/ 805890 h 4835245"/>
              <a:gd name="connsiteX7" fmla="*/ 10515600 w 10515600"/>
              <a:gd name="connsiteY7" fmla="*/ 2820560 h 4835245"/>
              <a:gd name="connsiteX8" fmla="*/ 10515600 w 10515600"/>
              <a:gd name="connsiteY8" fmla="*/ 2820560 h 4835245"/>
              <a:gd name="connsiteX9" fmla="*/ 10515600 w 10515600"/>
              <a:gd name="connsiteY9" fmla="*/ 4029371 h 4835245"/>
              <a:gd name="connsiteX10" fmla="*/ 10515600 w 10515600"/>
              <a:gd name="connsiteY10" fmla="*/ 4029355 h 4835245"/>
              <a:gd name="connsiteX11" fmla="*/ 9709710 w 10515600"/>
              <a:gd name="connsiteY11" fmla="*/ 4835245 h 4835245"/>
              <a:gd name="connsiteX12" fmla="*/ 4381500 w 10515600"/>
              <a:gd name="connsiteY12" fmla="*/ 4835245 h 4835245"/>
              <a:gd name="connsiteX13" fmla="*/ 3067085 w 10515600"/>
              <a:gd name="connsiteY13" fmla="*/ 5439651 h 4835245"/>
              <a:gd name="connsiteX14" fmla="*/ 1752600 w 10515600"/>
              <a:gd name="connsiteY14" fmla="*/ 4835245 h 4835245"/>
              <a:gd name="connsiteX15" fmla="*/ 805890 w 10515600"/>
              <a:gd name="connsiteY15" fmla="*/ 4835245 h 4835245"/>
              <a:gd name="connsiteX16" fmla="*/ 0 w 10515600"/>
              <a:gd name="connsiteY16" fmla="*/ 4029355 h 4835245"/>
              <a:gd name="connsiteX17" fmla="*/ 0 w 10515600"/>
              <a:gd name="connsiteY17" fmla="*/ 4029371 h 4835245"/>
              <a:gd name="connsiteX18" fmla="*/ 0 w 10515600"/>
              <a:gd name="connsiteY18" fmla="*/ 2820560 h 4835245"/>
              <a:gd name="connsiteX19" fmla="*/ 0 w 10515600"/>
              <a:gd name="connsiteY19" fmla="*/ 2820560 h 4835245"/>
              <a:gd name="connsiteX20" fmla="*/ 0 w 10515600"/>
              <a:gd name="connsiteY20" fmla="*/ 805890 h 483524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4381500 w 10515600"/>
              <a:gd name="connsiteY12" fmla="*/ 4835245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2279725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1440628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2552700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34351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02078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515600" h="5450408">
                <a:moveTo>
                  <a:pt x="0" y="805890"/>
                </a:moveTo>
                <a:cubicBezTo>
                  <a:pt x="0" y="360809"/>
                  <a:pt x="360809" y="0"/>
                  <a:pt x="805890" y="0"/>
                </a:cubicBezTo>
                <a:lnTo>
                  <a:pt x="1752600" y="0"/>
                </a:lnTo>
                <a:lnTo>
                  <a:pt x="1752600" y="0"/>
                </a:lnTo>
                <a:lnTo>
                  <a:pt x="4381500" y="0"/>
                </a:lnTo>
                <a:lnTo>
                  <a:pt x="9709710" y="0"/>
                </a:lnTo>
                <a:cubicBezTo>
                  <a:pt x="10154791" y="0"/>
                  <a:pt x="10515600" y="360809"/>
                  <a:pt x="10515600" y="805890"/>
                </a:cubicBezTo>
                <a:lnTo>
                  <a:pt x="10515600" y="2820560"/>
                </a:lnTo>
                <a:lnTo>
                  <a:pt x="10515600" y="2820560"/>
                </a:lnTo>
                <a:lnTo>
                  <a:pt x="10515600" y="4029371"/>
                </a:lnTo>
                <a:lnTo>
                  <a:pt x="10515600" y="4029355"/>
                </a:lnTo>
                <a:cubicBezTo>
                  <a:pt x="10515600" y="4474436"/>
                  <a:pt x="10154791" y="4835245"/>
                  <a:pt x="9709710" y="4835245"/>
                </a:cubicBezTo>
                <a:lnTo>
                  <a:pt x="2552700" y="4846003"/>
                </a:lnTo>
                <a:lnTo>
                  <a:pt x="2002078" y="5450408"/>
                </a:lnTo>
                <a:lnTo>
                  <a:pt x="1440628" y="4824487"/>
                </a:lnTo>
                <a:lnTo>
                  <a:pt x="805890" y="4835245"/>
                </a:lnTo>
                <a:cubicBezTo>
                  <a:pt x="360809" y="4835245"/>
                  <a:pt x="0" y="4474436"/>
                  <a:pt x="0" y="4029355"/>
                </a:cubicBezTo>
                <a:lnTo>
                  <a:pt x="0" y="4029371"/>
                </a:lnTo>
                <a:lnTo>
                  <a:pt x="0" y="2820560"/>
                </a:lnTo>
                <a:lnTo>
                  <a:pt x="0" y="2820560"/>
                </a:lnTo>
                <a:lnTo>
                  <a:pt x="0" y="8058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387736" y="1438507"/>
            <a:ext cx="9488245" cy="2219093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50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“Click to edit quote.”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87736" y="4126416"/>
            <a:ext cx="9488245" cy="1015739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i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- Click to edit name or subtext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Optional Tagline Goes Here </a:t>
            </a:r>
            <a:r>
              <a:rPr lang="en-US">
                <a:solidFill>
                  <a:schemeClr val="accent2"/>
                </a:solidFill>
              </a:rPr>
              <a:t>|</a:t>
            </a:r>
            <a:r>
              <a:rPr lang="en-US"/>
              <a:t> mn.gov/websiteurl</a:t>
            </a:r>
            <a:endParaRPr lang="en-US" dirty="0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1127640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 (Solid Da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ular Callout 11"/>
          <p:cNvSpPr/>
          <p:nvPr userDrawn="1"/>
        </p:nvSpPr>
        <p:spPr>
          <a:xfrm>
            <a:off x="866887" y="601818"/>
            <a:ext cx="10515600" cy="5450408"/>
          </a:xfrm>
          <a:custGeom>
            <a:avLst/>
            <a:gdLst>
              <a:gd name="connsiteX0" fmla="*/ 0 w 10515600"/>
              <a:gd name="connsiteY0" fmla="*/ 805890 h 4835245"/>
              <a:gd name="connsiteX1" fmla="*/ 805890 w 10515600"/>
              <a:gd name="connsiteY1" fmla="*/ 0 h 4835245"/>
              <a:gd name="connsiteX2" fmla="*/ 1752600 w 10515600"/>
              <a:gd name="connsiteY2" fmla="*/ 0 h 4835245"/>
              <a:gd name="connsiteX3" fmla="*/ 1752600 w 10515600"/>
              <a:gd name="connsiteY3" fmla="*/ 0 h 4835245"/>
              <a:gd name="connsiteX4" fmla="*/ 4381500 w 10515600"/>
              <a:gd name="connsiteY4" fmla="*/ 0 h 4835245"/>
              <a:gd name="connsiteX5" fmla="*/ 9709710 w 10515600"/>
              <a:gd name="connsiteY5" fmla="*/ 0 h 4835245"/>
              <a:gd name="connsiteX6" fmla="*/ 10515600 w 10515600"/>
              <a:gd name="connsiteY6" fmla="*/ 805890 h 4835245"/>
              <a:gd name="connsiteX7" fmla="*/ 10515600 w 10515600"/>
              <a:gd name="connsiteY7" fmla="*/ 2820560 h 4835245"/>
              <a:gd name="connsiteX8" fmla="*/ 10515600 w 10515600"/>
              <a:gd name="connsiteY8" fmla="*/ 2820560 h 4835245"/>
              <a:gd name="connsiteX9" fmla="*/ 10515600 w 10515600"/>
              <a:gd name="connsiteY9" fmla="*/ 4029371 h 4835245"/>
              <a:gd name="connsiteX10" fmla="*/ 10515600 w 10515600"/>
              <a:gd name="connsiteY10" fmla="*/ 4029355 h 4835245"/>
              <a:gd name="connsiteX11" fmla="*/ 9709710 w 10515600"/>
              <a:gd name="connsiteY11" fmla="*/ 4835245 h 4835245"/>
              <a:gd name="connsiteX12" fmla="*/ 4381500 w 10515600"/>
              <a:gd name="connsiteY12" fmla="*/ 4835245 h 4835245"/>
              <a:gd name="connsiteX13" fmla="*/ 3067085 w 10515600"/>
              <a:gd name="connsiteY13" fmla="*/ 5439651 h 4835245"/>
              <a:gd name="connsiteX14" fmla="*/ 1752600 w 10515600"/>
              <a:gd name="connsiteY14" fmla="*/ 4835245 h 4835245"/>
              <a:gd name="connsiteX15" fmla="*/ 805890 w 10515600"/>
              <a:gd name="connsiteY15" fmla="*/ 4835245 h 4835245"/>
              <a:gd name="connsiteX16" fmla="*/ 0 w 10515600"/>
              <a:gd name="connsiteY16" fmla="*/ 4029355 h 4835245"/>
              <a:gd name="connsiteX17" fmla="*/ 0 w 10515600"/>
              <a:gd name="connsiteY17" fmla="*/ 4029371 h 4835245"/>
              <a:gd name="connsiteX18" fmla="*/ 0 w 10515600"/>
              <a:gd name="connsiteY18" fmla="*/ 2820560 h 4835245"/>
              <a:gd name="connsiteX19" fmla="*/ 0 w 10515600"/>
              <a:gd name="connsiteY19" fmla="*/ 2820560 h 4835245"/>
              <a:gd name="connsiteX20" fmla="*/ 0 w 10515600"/>
              <a:gd name="connsiteY20" fmla="*/ 805890 h 483524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4381500 w 10515600"/>
              <a:gd name="connsiteY12" fmla="*/ 4835245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2279725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1440628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2552700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34351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02078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515600" h="5450408">
                <a:moveTo>
                  <a:pt x="0" y="805890"/>
                </a:moveTo>
                <a:cubicBezTo>
                  <a:pt x="0" y="360809"/>
                  <a:pt x="360809" y="0"/>
                  <a:pt x="805890" y="0"/>
                </a:cubicBezTo>
                <a:lnTo>
                  <a:pt x="1752600" y="0"/>
                </a:lnTo>
                <a:lnTo>
                  <a:pt x="1752600" y="0"/>
                </a:lnTo>
                <a:lnTo>
                  <a:pt x="4381500" y="0"/>
                </a:lnTo>
                <a:lnTo>
                  <a:pt x="9709710" y="0"/>
                </a:lnTo>
                <a:cubicBezTo>
                  <a:pt x="10154791" y="0"/>
                  <a:pt x="10515600" y="360809"/>
                  <a:pt x="10515600" y="805890"/>
                </a:cubicBezTo>
                <a:lnTo>
                  <a:pt x="10515600" y="2820560"/>
                </a:lnTo>
                <a:lnTo>
                  <a:pt x="10515600" y="2820560"/>
                </a:lnTo>
                <a:lnTo>
                  <a:pt x="10515600" y="4029371"/>
                </a:lnTo>
                <a:lnTo>
                  <a:pt x="10515600" y="4029355"/>
                </a:lnTo>
                <a:cubicBezTo>
                  <a:pt x="10515600" y="4474436"/>
                  <a:pt x="10154791" y="4835245"/>
                  <a:pt x="9709710" y="4835245"/>
                </a:cubicBezTo>
                <a:lnTo>
                  <a:pt x="2552700" y="4846003"/>
                </a:lnTo>
                <a:lnTo>
                  <a:pt x="2002078" y="5450408"/>
                </a:lnTo>
                <a:lnTo>
                  <a:pt x="1440628" y="4824487"/>
                </a:lnTo>
                <a:lnTo>
                  <a:pt x="805890" y="4835245"/>
                </a:lnTo>
                <a:cubicBezTo>
                  <a:pt x="360809" y="4835245"/>
                  <a:pt x="0" y="4474436"/>
                  <a:pt x="0" y="4029355"/>
                </a:cubicBezTo>
                <a:lnTo>
                  <a:pt x="0" y="4029371"/>
                </a:lnTo>
                <a:lnTo>
                  <a:pt x="0" y="2820560"/>
                </a:lnTo>
                <a:lnTo>
                  <a:pt x="0" y="2820560"/>
                </a:lnTo>
                <a:lnTo>
                  <a:pt x="0" y="8058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1387736" y="1438507"/>
            <a:ext cx="9488245" cy="2219093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50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“Click to edit quote.”</a:t>
            </a: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87736" y="4126416"/>
            <a:ext cx="9488245" cy="1015739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i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- Click to edit name or subtext</a:t>
            </a:r>
          </a:p>
        </p:txBody>
      </p:sp>
      <p:sp>
        <p:nvSpPr>
          <p:cNvPr id="16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Optional Tagline Goes Here </a:t>
            </a:r>
            <a:r>
              <a:rPr lang="en-US">
                <a:solidFill>
                  <a:schemeClr val="accent2"/>
                </a:solidFill>
              </a:rPr>
              <a:t>|</a:t>
            </a:r>
            <a:r>
              <a:rPr lang="en-US"/>
              <a:t> mn.gov/websiteurl</a:t>
            </a:r>
            <a:endParaRPr lang="en-US" dirty="0"/>
          </a:p>
        </p:txBody>
      </p:sp>
      <p:sp>
        <p:nvSpPr>
          <p:cNvPr id="1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862783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Black Circle Overl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46624" y="685800"/>
            <a:ext cx="5486400" cy="5486400"/>
          </a:xfrm>
          <a:prstGeom prst="ellipse">
            <a:avLst/>
          </a:prstGeom>
          <a:solidFill>
            <a:srgbClr val="003865">
              <a:alpha val="87843"/>
            </a:srgbClr>
          </a:solidFill>
        </p:spPr>
        <p:txBody>
          <a:bodyPr>
            <a:noAutofit/>
          </a:bodyPr>
          <a:lstStyle>
            <a:lvl1pPr algn="ctr">
              <a:tabLst>
                <a:tab pos="2341563" algn="l"/>
                <a:tab pos="3770313" algn="l"/>
              </a:tabLst>
              <a:defRPr sz="55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Optional Tagline Goes Here </a:t>
            </a:r>
            <a:r>
              <a:rPr lang="en-US">
                <a:solidFill>
                  <a:schemeClr val="accent2"/>
                </a:solidFill>
              </a:rPr>
              <a:t>|</a:t>
            </a:r>
            <a:r>
              <a:rPr lang="en-US"/>
              <a:t> mn.gov/websiteurl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8151109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Multiple Circle Overl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20397" y="912530"/>
            <a:ext cx="4661388" cy="4661388"/>
          </a:xfrm>
          <a:prstGeom prst="ellipse">
            <a:avLst/>
          </a:prstGeom>
          <a:solidFill>
            <a:srgbClr val="003865">
              <a:alpha val="87843"/>
            </a:srgbClr>
          </a:solidFill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45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9544816" y="524007"/>
            <a:ext cx="2155300" cy="2155300"/>
          </a:xfrm>
          <a:prstGeom prst="ellipse">
            <a:avLst/>
          </a:prstGeom>
          <a:solidFill>
            <a:srgbClr val="78BE21">
              <a:alpha val="87843"/>
            </a:srgb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50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Second Point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9251002" y="3581845"/>
            <a:ext cx="2637978" cy="2637978"/>
          </a:xfrm>
          <a:prstGeom prst="ellipse">
            <a:avLst/>
          </a:prstGeom>
          <a:solidFill>
            <a:srgbClr val="000000">
              <a:alpha val="87843"/>
            </a:srgb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5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Third Point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Optional Tagline Goes Here </a:t>
            </a:r>
            <a:r>
              <a:rPr lang="en-US">
                <a:solidFill>
                  <a:schemeClr val="accent2"/>
                </a:solidFill>
              </a:rPr>
              <a:t>|</a:t>
            </a:r>
            <a:r>
              <a:rPr lang="en-US"/>
              <a:t> mn.gov/websiteurl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7093157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Black Box Overl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99475" y="1609867"/>
            <a:ext cx="7593051" cy="3638266"/>
          </a:xfrm>
          <a:solidFill>
            <a:schemeClr val="tx1">
              <a:alpha val="88000"/>
            </a:schemeClr>
          </a:solidFill>
        </p:spPr>
        <p:txBody>
          <a:bodyPr>
            <a:noAutofit/>
          </a:bodyPr>
          <a:lstStyle>
            <a:lvl1pPr algn="ctr">
              <a:spcAft>
                <a:spcPts val="1000"/>
              </a:spcAft>
              <a:tabLst>
                <a:tab pos="3770313" algn="l"/>
              </a:tabLst>
              <a:defRPr sz="7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Quote or </a:t>
            </a:r>
            <a:br>
              <a:rPr lang="en-US" dirty="0"/>
            </a:br>
            <a:r>
              <a:rPr lang="en-US" dirty="0"/>
              <a:t>Statement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Optional Tagline Goes Here </a:t>
            </a:r>
            <a:r>
              <a:rPr lang="en-US">
                <a:solidFill>
                  <a:schemeClr val="accent2"/>
                </a:solidFill>
              </a:rPr>
              <a:t>|</a:t>
            </a:r>
            <a:r>
              <a:rPr lang="en-US"/>
              <a:t> mn.gov/websiteurl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173201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olid Red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389685"/>
            <a:ext cx="10515600" cy="1340989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7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Quote or Statement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925699"/>
            <a:ext cx="10515600" cy="267343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Make a secondary statement here.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Optional Tagline Goes Here </a:t>
            </a:r>
            <a:r>
              <a:rPr lang="en-US">
                <a:solidFill>
                  <a:schemeClr val="accent2"/>
                </a:solidFill>
              </a:rPr>
              <a:t>|</a:t>
            </a:r>
            <a:r>
              <a:rPr lang="en-US"/>
              <a:t> mn.gov/websiteurl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9806073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olid Light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0" y="1389685"/>
            <a:ext cx="12192000" cy="1340989"/>
          </a:xfrm>
          <a:solidFill>
            <a:schemeClr val="tx1"/>
          </a:solidFill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7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Quote or Statement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925699"/>
            <a:ext cx="10515600" cy="267343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Make a secondary statement here.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1869590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Full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edit background picture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389685"/>
            <a:ext cx="10515600" cy="1340989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Quote or Statement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925699"/>
            <a:ext cx="10515600" cy="267343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Make a secondary statement here.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Optional Tagline Goes Here </a:t>
            </a:r>
            <a:r>
              <a:rPr lang="en-US">
                <a:solidFill>
                  <a:schemeClr val="accent2"/>
                </a:solidFill>
              </a:rPr>
              <a:t>|</a:t>
            </a:r>
            <a:r>
              <a:rPr lang="en-US"/>
              <a:t> mn.gov/websiteurl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36966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ck Overlay, Gra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1"/>
            <a:ext cx="12192000" cy="1219199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9" name="Picture Placeholder 1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1219197"/>
            <a:ext cx="12192000" cy="5638803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 bwMode="auto">
          <a:xfrm>
            <a:off x="0" y="2609241"/>
            <a:ext cx="5683624" cy="2858715"/>
          </a:xfrm>
          <a:solidFill>
            <a:schemeClr val="tx1">
              <a:alpha val="88000"/>
            </a:schemeClr>
          </a:solidFill>
        </p:spPr>
        <p:txBody>
          <a:bodyPr rIns="274320" anchor="ctr"/>
          <a:lstStyle>
            <a:lvl1pPr marL="685783" indent="-228594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defRPr sz="2500">
                <a:solidFill>
                  <a:schemeClr val="bg1"/>
                </a:solidFill>
              </a:defRPr>
            </a:lvl1pPr>
            <a:lvl2pPr marL="1142971" indent="-228594">
              <a:lnSpc>
                <a:spcPct val="100000"/>
              </a:lnSpc>
              <a:buClr>
                <a:schemeClr val="accent2"/>
              </a:buClr>
              <a:defRPr sz="2100">
                <a:solidFill>
                  <a:schemeClr val="bg1"/>
                </a:solidFill>
              </a:defRPr>
            </a:lvl2pPr>
            <a:lvl3pPr marL="1600160" indent="-228594">
              <a:lnSpc>
                <a:spcPct val="100000"/>
              </a:lnSpc>
              <a:buClr>
                <a:schemeClr val="accent2"/>
              </a:buClr>
              <a:defRPr sz="1700">
                <a:solidFill>
                  <a:schemeClr val="bg1"/>
                </a:solidFill>
              </a:defRPr>
            </a:lvl3pPr>
            <a:lvl4pPr marL="2057349" indent="-228594">
              <a:lnSpc>
                <a:spcPct val="100000"/>
              </a:lnSpc>
              <a:buClr>
                <a:schemeClr val="accent2"/>
              </a:buClr>
              <a:defRPr sz="1700">
                <a:solidFill>
                  <a:schemeClr val="bg1"/>
                </a:solidFill>
              </a:defRPr>
            </a:lvl4pPr>
            <a:lvl5pPr marL="2514537" indent="-228594">
              <a:lnSpc>
                <a:spcPct val="100000"/>
              </a:lnSpc>
              <a:buClr>
                <a:schemeClr val="accent2"/>
              </a:buClr>
              <a:defRPr sz="17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7136370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-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24138" y="624469"/>
            <a:ext cx="5198328" cy="5072440"/>
          </a:xfrm>
          <a:prstGeom prst="ellipse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60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title.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1005465" y="0"/>
            <a:ext cx="3986213" cy="508635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40000" i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Optional Tagline Goes Here </a:t>
            </a:r>
            <a:r>
              <a:rPr lang="en-US">
                <a:solidFill>
                  <a:schemeClr val="accent2"/>
                </a:solidFill>
              </a:rPr>
              <a:t>|</a:t>
            </a:r>
            <a:r>
              <a:rPr lang="en-US"/>
              <a:t> mn.gov/websiteurl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3357676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- Red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24138" y="624469"/>
            <a:ext cx="5198328" cy="5072440"/>
          </a:xfrm>
          <a:prstGeom prst="ellipse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60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title.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1005465" y="0"/>
            <a:ext cx="3986213" cy="508635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40000" i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Optional Tagline Goes Here </a:t>
            </a:r>
            <a:r>
              <a:rPr lang="en-US">
                <a:solidFill>
                  <a:schemeClr val="accent2"/>
                </a:solidFill>
              </a:rPr>
              <a:t>|</a:t>
            </a:r>
            <a:r>
              <a:rPr lang="en-US"/>
              <a:t> mn.gov/websiteurl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1089048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Solid Red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2212733"/>
            <a:ext cx="10515600" cy="1472163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you!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3684897"/>
            <a:ext cx="10515600" cy="2517600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firstname.lastname@state.mn.us</a:t>
            </a:r>
          </a:p>
          <a:p>
            <a:pPr lvl="0"/>
            <a:r>
              <a:rPr lang="en-US" dirty="0"/>
              <a:t>555-555-5555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Optional Tagline Goes Here </a:t>
            </a:r>
            <a:r>
              <a:rPr lang="en-US">
                <a:solidFill>
                  <a:schemeClr val="accent2"/>
                </a:solidFill>
              </a:rPr>
              <a:t>|</a:t>
            </a:r>
            <a:r>
              <a:rPr lang="en-US"/>
              <a:t> mn.gov/websiteurl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1651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MN.IT Services Logo" descr="Minnesota Logo with text Agency Logo Here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083" y="632310"/>
            <a:ext cx="2968836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636610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Quote Solid Light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0" y="1651380"/>
            <a:ext cx="12192000" cy="1733266"/>
          </a:xfrm>
          <a:solidFill>
            <a:schemeClr val="tx1"/>
          </a:solidFill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you!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3521123"/>
            <a:ext cx="10515600" cy="2681374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firstname.lastname@state.mn.us</a:t>
            </a:r>
          </a:p>
          <a:p>
            <a:pPr lvl="0"/>
            <a:r>
              <a:rPr lang="en-US" dirty="0"/>
              <a:t>555-555-5555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chemeClr val="tx2"/>
                </a:solidFill>
              </a:rPr>
              <a:t>Optional Tagline Goes Here</a:t>
            </a:r>
            <a:r>
              <a:rPr lang="en-US"/>
              <a:t> </a:t>
            </a:r>
            <a:r>
              <a:rPr lang="en-US">
                <a:solidFill>
                  <a:schemeClr val="accent1"/>
                </a:solidFill>
              </a:rPr>
              <a:t>|</a:t>
            </a:r>
            <a:r>
              <a:rPr lang="en-US"/>
              <a:t> </a:t>
            </a:r>
            <a:r>
              <a:rPr lang="en-US">
                <a:solidFill>
                  <a:schemeClr val="tx2"/>
                </a:solidFill>
              </a:rPr>
              <a:t>mn.gov/websiteurl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12192000" cy="1651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MN.IT Services Logo" descr="Minnesota Logo with text Agency Logo Here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083" y="632310"/>
            <a:ext cx="2968836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0473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ck Overlay, Whit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9" name="Picture Placeholder 1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1219197"/>
            <a:ext cx="12192000" cy="5638803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 bwMode="auto">
          <a:xfrm>
            <a:off x="0" y="2609241"/>
            <a:ext cx="5683624" cy="2858715"/>
          </a:xfrm>
          <a:solidFill>
            <a:schemeClr val="tx1">
              <a:alpha val="88000"/>
            </a:schemeClr>
          </a:solidFill>
        </p:spPr>
        <p:txBody>
          <a:bodyPr rIns="274320" anchor="ctr"/>
          <a:lstStyle>
            <a:lvl1pPr marL="685783" indent="-228594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 marL="1142971" indent="-228594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 marL="1600160" indent="-228594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 marL="2057349" indent="-228594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 marL="2514537" indent="-228594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35201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(Solid White)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 bwMode="black">
          <a:xfrm>
            <a:off x="838200" y="1366346"/>
            <a:ext cx="10515600" cy="478839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 bwMode="black">
          <a:xfrm>
            <a:off x="838201" y="6356351"/>
            <a:ext cx="1358591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8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black">
          <a:xfrm>
            <a:off x="9891133" y="6356351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2885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(Solid Dark)">
    <p:bg bwMode="black"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 bwMode="white">
          <a:xfrm>
            <a:off x="838200" y="1366346"/>
            <a:ext cx="10515600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 bwMode="white">
          <a:xfrm>
            <a:off x="838201" y="6356351"/>
            <a:ext cx="135859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3302178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white">
          <a:xfrm>
            <a:off x="9891133" y="6356351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8563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 (Solid Dark)">
    <p:bg bwMode="black">
      <p:bgPr>
        <a:gradFill>
          <a:gsLst>
            <a:gs pos="100000">
              <a:schemeClr val="tx1">
                <a:lumMod val="80000"/>
              </a:schemeClr>
            </a:gs>
            <a:gs pos="63000">
              <a:schemeClr val="tx1"/>
            </a:gs>
            <a:gs pos="86000">
              <a:schemeClr val="tx1">
                <a:lumMod val="9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 bwMode="white">
          <a:xfrm>
            <a:off x="838200" y="1366346"/>
            <a:ext cx="10515600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 bwMode="white">
          <a:xfrm>
            <a:off x="838201" y="6356351"/>
            <a:ext cx="135859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3302178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white">
          <a:xfrm>
            <a:off x="9891133" y="6356351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57253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(Solid Lt Gray)">
    <p:bg bwMode="auto"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 bwMode="black">
          <a:xfrm>
            <a:off x="838200" y="1366346"/>
            <a:ext cx="10515600" cy="478839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 bwMode="black">
          <a:xfrm>
            <a:off x="838201" y="6356351"/>
            <a:ext cx="13585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8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 bwMode="black">
          <a:xfrm>
            <a:off x="9891133" y="6356351"/>
            <a:ext cx="1462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963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 (Solid Dark)">
    <p:bg bwMode="black"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1" name="Content Placeholder 4"/>
          <p:cNvSpPr>
            <a:spLocks noGrp="1"/>
          </p:cNvSpPr>
          <p:nvPr>
            <p:ph sz="quarter" idx="10"/>
          </p:nvPr>
        </p:nvSpPr>
        <p:spPr bwMode="white">
          <a:xfrm>
            <a:off x="838201" y="1366346"/>
            <a:ext cx="6234953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/>
          </p:nvPr>
        </p:nvSpPr>
        <p:spPr bwMode="gray">
          <a:xfrm>
            <a:off x="7653565" y="1364825"/>
            <a:ext cx="4538435" cy="4538435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 bwMode="white">
          <a:xfrm>
            <a:off x="838201" y="6356351"/>
            <a:ext cx="135859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3302178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white">
          <a:xfrm>
            <a:off x="9891133" y="6356351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87786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 (Solid Dark)">
    <p:bg bwMode="black">
      <p:bgPr>
        <a:gradFill>
          <a:gsLst>
            <a:gs pos="100000">
              <a:schemeClr val="tx1">
                <a:lumMod val="80000"/>
              </a:schemeClr>
            </a:gs>
            <a:gs pos="63000">
              <a:schemeClr val="tx1"/>
            </a:gs>
            <a:gs pos="86000">
              <a:schemeClr val="tx1">
                <a:lumMod val="9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0" name="Content Placeholder 4"/>
          <p:cNvSpPr>
            <a:spLocks noGrp="1"/>
          </p:cNvSpPr>
          <p:nvPr>
            <p:ph sz="quarter" idx="10"/>
          </p:nvPr>
        </p:nvSpPr>
        <p:spPr bwMode="white">
          <a:xfrm>
            <a:off x="838201" y="1366346"/>
            <a:ext cx="6234953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/>
          </p:nvPr>
        </p:nvSpPr>
        <p:spPr bwMode="gray">
          <a:xfrm>
            <a:off x="7653565" y="1364825"/>
            <a:ext cx="4538435" cy="4538435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 bwMode="white">
          <a:xfrm>
            <a:off x="838201" y="6356351"/>
            <a:ext cx="135859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3302178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white">
          <a:xfrm>
            <a:off x="9891133" y="6356351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9741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84F5A-DE5A-4777-AEAB-BDE738841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3B9F92-DCB5-4BA0-8977-180A03C861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8DA391-2786-4F8F-917D-18057F602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700324-BD1E-468A-8E48-6693862C4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Optional Tagline Goes Here | mn.gov/websiteurl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80AC0A-DB30-4BB3-B201-DBF03B14A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D3D5E-4F99-4AD8-B1B0-34401BBDE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1437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 (Solid Lt Gray)">
    <p:bg bwMode="auto"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7" name="Content Placeholder 4"/>
          <p:cNvSpPr>
            <a:spLocks noGrp="1"/>
          </p:cNvSpPr>
          <p:nvPr>
            <p:ph sz="quarter" idx="10"/>
          </p:nvPr>
        </p:nvSpPr>
        <p:spPr bwMode="black">
          <a:xfrm>
            <a:off x="838201" y="1366346"/>
            <a:ext cx="6234953" cy="4788393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/>
          </p:nvPr>
        </p:nvSpPr>
        <p:spPr bwMode="gray">
          <a:xfrm>
            <a:off x="7653565" y="1364825"/>
            <a:ext cx="4538435" cy="4538435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 bwMode="black">
          <a:xfrm>
            <a:off x="838201" y="6356351"/>
            <a:ext cx="13585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8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 bwMode="black">
          <a:xfrm>
            <a:off x="9891133" y="6356351"/>
            <a:ext cx="1462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8646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Page (4 Up)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2"/>
            <a:ext cx="12192000" cy="1216023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0" y="1216024"/>
            <a:ext cx="12192000" cy="4987927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806332" y="1981899"/>
            <a:ext cx="2094843" cy="20948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 bwMode="black">
          <a:xfrm>
            <a:off x="581720" y="4345147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3646176" y="1967573"/>
            <a:ext cx="2094843" cy="20948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 bwMode="black">
          <a:xfrm>
            <a:off x="3421564" y="4345147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6486020" y="1967573"/>
            <a:ext cx="2094843" cy="20948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 hasCustomPrompt="1"/>
          </p:nvPr>
        </p:nvSpPr>
        <p:spPr bwMode="black">
          <a:xfrm>
            <a:off x="6261408" y="4345147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0" hasCustomPrompt="1"/>
          </p:nvPr>
        </p:nvSpPr>
        <p:spPr bwMode="gray">
          <a:xfrm>
            <a:off x="9325864" y="1967573"/>
            <a:ext cx="2094843" cy="20948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1" hasCustomPrompt="1"/>
          </p:nvPr>
        </p:nvSpPr>
        <p:spPr bwMode="black">
          <a:xfrm>
            <a:off x="9101252" y="4341162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endParaRPr lang="en-US" dirty="0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8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114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Page (3 Up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2"/>
            <a:ext cx="12192000" cy="1216023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0" y="1216024"/>
            <a:ext cx="12192000" cy="4987927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1572814" y="1964393"/>
            <a:ext cx="2332191" cy="2332191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 bwMode="black">
          <a:xfrm>
            <a:off x="1469226" y="4564989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4824541" y="1964392"/>
            <a:ext cx="2317864" cy="231786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 bwMode="black">
          <a:xfrm>
            <a:off x="4712236" y="4564989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8067551" y="1964392"/>
            <a:ext cx="2317864" cy="231786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 hasCustomPrompt="1"/>
          </p:nvPr>
        </p:nvSpPr>
        <p:spPr bwMode="black">
          <a:xfrm>
            <a:off x="7955246" y="4564989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endParaRPr lang="en-US" dirty="0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8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6133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Page 4-Up White Vertical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-1"/>
            <a:ext cx="12192000" cy="1216025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806332" y="1981899"/>
            <a:ext cx="2094843" cy="209484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 bwMode="black">
          <a:xfrm>
            <a:off x="581720" y="4345147"/>
            <a:ext cx="2542477" cy="1623853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3646176" y="1967573"/>
            <a:ext cx="2094843" cy="209484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 bwMode="black">
          <a:xfrm>
            <a:off x="3421564" y="4345147"/>
            <a:ext cx="2542477" cy="162385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6486020" y="1967573"/>
            <a:ext cx="2094843" cy="209484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 hasCustomPrompt="1"/>
          </p:nvPr>
        </p:nvSpPr>
        <p:spPr bwMode="black">
          <a:xfrm>
            <a:off x="6261408" y="4345147"/>
            <a:ext cx="2542477" cy="162385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0" hasCustomPrompt="1"/>
          </p:nvPr>
        </p:nvSpPr>
        <p:spPr bwMode="gray">
          <a:xfrm>
            <a:off x="9325864" y="1967573"/>
            <a:ext cx="2094843" cy="209484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1" hasCustomPrompt="1"/>
          </p:nvPr>
        </p:nvSpPr>
        <p:spPr bwMode="black">
          <a:xfrm>
            <a:off x="9101252" y="4341162"/>
            <a:ext cx="2542477" cy="1627839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9" name="Rectangle 18"/>
          <p:cNvSpPr/>
          <p:nvPr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endParaRPr lang="en-US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8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77277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Page 4-Up Gray BG Horizontal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1"/>
            <a:ext cx="12192000" cy="1216023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0" y="1216024"/>
            <a:ext cx="12192000" cy="4987927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806333" y="1674773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6"/>
          </p:nvPr>
        </p:nvSpPr>
        <p:spPr bwMode="black">
          <a:xfrm>
            <a:off x="2876551" y="1674773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189" indent="0">
              <a:buFont typeface="Arial" panose="020B0604020202020204" pitchFamily="34" charset="0"/>
              <a:buNone/>
              <a:defRPr sz="1800"/>
            </a:lvl2pPr>
            <a:lvl3pPr marL="914377" indent="0">
              <a:buFont typeface="Arial" panose="020B0604020202020204" pitchFamily="34" charset="0"/>
              <a:buNone/>
              <a:defRPr sz="1800"/>
            </a:lvl3pPr>
            <a:lvl4pPr marL="1371566" indent="0">
              <a:buFont typeface="Arial" panose="020B0604020202020204" pitchFamily="34" charset="0"/>
              <a:buNone/>
              <a:defRPr sz="1800"/>
            </a:lvl4pPr>
            <a:lvl5pPr marL="1828754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806333" y="3939362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 bwMode="black">
          <a:xfrm>
            <a:off x="2876551" y="3939362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189" indent="0">
              <a:buFont typeface="Arial" panose="020B0604020202020204" pitchFamily="34" charset="0"/>
              <a:buNone/>
              <a:defRPr sz="1800"/>
            </a:lvl2pPr>
            <a:lvl3pPr marL="914377" indent="0">
              <a:buFont typeface="Arial" panose="020B0604020202020204" pitchFamily="34" charset="0"/>
              <a:buNone/>
              <a:defRPr sz="1800"/>
            </a:lvl3pPr>
            <a:lvl4pPr marL="1371566" indent="0">
              <a:buFont typeface="Arial" panose="020B0604020202020204" pitchFamily="34" charset="0"/>
              <a:buNone/>
              <a:defRPr sz="1800"/>
            </a:lvl4pPr>
            <a:lvl5pPr marL="1828754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6199806" y="1674773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18"/>
          </p:nvPr>
        </p:nvSpPr>
        <p:spPr bwMode="black">
          <a:xfrm>
            <a:off x="8270023" y="1674773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189" indent="0">
              <a:buFont typeface="Arial" panose="020B0604020202020204" pitchFamily="34" charset="0"/>
              <a:buNone/>
              <a:defRPr sz="1800"/>
            </a:lvl2pPr>
            <a:lvl3pPr marL="914377" indent="0">
              <a:buFont typeface="Arial" panose="020B0604020202020204" pitchFamily="34" charset="0"/>
              <a:buNone/>
              <a:defRPr sz="1800"/>
            </a:lvl3pPr>
            <a:lvl4pPr marL="1371566" indent="0">
              <a:buFont typeface="Arial" panose="020B0604020202020204" pitchFamily="34" charset="0"/>
              <a:buNone/>
              <a:defRPr sz="1800"/>
            </a:lvl4pPr>
            <a:lvl5pPr marL="1828754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9" hasCustomPrompt="1"/>
          </p:nvPr>
        </p:nvSpPr>
        <p:spPr bwMode="gray">
          <a:xfrm>
            <a:off x="6199806" y="3939362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20"/>
          </p:nvPr>
        </p:nvSpPr>
        <p:spPr bwMode="black">
          <a:xfrm>
            <a:off x="8270023" y="3939361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189" indent="0">
              <a:buFont typeface="Arial" panose="020B0604020202020204" pitchFamily="34" charset="0"/>
              <a:buNone/>
              <a:defRPr sz="1800"/>
            </a:lvl2pPr>
            <a:lvl3pPr marL="914377" indent="0">
              <a:buFont typeface="Arial" panose="020B0604020202020204" pitchFamily="34" charset="0"/>
              <a:buNone/>
              <a:defRPr sz="1800"/>
            </a:lvl3pPr>
            <a:lvl4pPr marL="1371566" indent="0">
              <a:buFont typeface="Arial" panose="020B0604020202020204" pitchFamily="34" charset="0"/>
              <a:buNone/>
              <a:defRPr sz="1800"/>
            </a:lvl4pPr>
            <a:lvl5pPr marL="1828754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endParaRPr lang="en-US" dirty="0"/>
          </a:p>
        </p:txBody>
      </p:sp>
      <p:sp>
        <p:nvSpPr>
          <p:cNvPr id="29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8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85880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Page 4 Up White BG Horizontal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-1"/>
            <a:ext cx="12192000" cy="1216025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806333" y="1674773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6"/>
          </p:nvPr>
        </p:nvSpPr>
        <p:spPr bwMode="black">
          <a:xfrm>
            <a:off x="2876551" y="1674773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189" indent="0">
              <a:buFont typeface="Arial" panose="020B0604020202020204" pitchFamily="34" charset="0"/>
              <a:buNone/>
              <a:defRPr sz="1800"/>
            </a:lvl2pPr>
            <a:lvl3pPr marL="914377" indent="0">
              <a:buFont typeface="Arial" panose="020B0604020202020204" pitchFamily="34" charset="0"/>
              <a:buNone/>
              <a:defRPr sz="1800"/>
            </a:lvl3pPr>
            <a:lvl4pPr marL="1371566" indent="0">
              <a:buFont typeface="Arial" panose="020B0604020202020204" pitchFamily="34" charset="0"/>
              <a:buNone/>
              <a:defRPr sz="1800"/>
            </a:lvl4pPr>
            <a:lvl5pPr marL="1828754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806333" y="3939362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5"/>
          </p:nvPr>
        </p:nvSpPr>
        <p:spPr bwMode="black">
          <a:xfrm>
            <a:off x="2876551" y="3939362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189" indent="0">
              <a:buFont typeface="Arial" panose="020B0604020202020204" pitchFamily="34" charset="0"/>
              <a:buNone/>
              <a:defRPr sz="1800"/>
            </a:lvl2pPr>
            <a:lvl3pPr marL="914377" indent="0">
              <a:buFont typeface="Arial" panose="020B0604020202020204" pitchFamily="34" charset="0"/>
              <a:buNone/>
              <a:defRPr sz="1800"/>
            </a:lvl3pPr>
            <a:lvl4pPr marL="1371566" indent="0">
              <a:buFont typeface="Arial" panose="020B0604020202020204" pitchFamily="34" charset="0"/>
              <a:buNone/>
              <a:defRPr sz="1800"/>
            </a:lvl4pPr>
            <a:lvl5pPr marL="1828754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6199806" y="1674773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8"/>
          </p:nvPr>
        </p:nvSpPr>
        <p:spPr bwMode="black">
          <a:xfrm>
            <a:off x="8270023" y="1674773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189" indent="0">
              <a:buFont typeface="Arial" panose="020B0604020202020204" pitchFamily="34" charset="0"/>
              <a:buNone/>
              <a:defRPr sz="1800"/>
            </a:lvl2pPr>
            <a:lvl3pPr marL="914377" indent="0">
              <a:buFont typeface="Arial" panose="020B0604020202020204" pitchFamily="34" charset="0"/>
              <a:buNone/>
              <a:defRPr sz="1800"/>
            </a:lvl3pPr>
            <a:lvl4pPr marL="1371566" indent="0">
              <a:buFont typeface="Arial" panose="020B0604020202020204" pitchFamily="34" charset="0"/>
              <a:buNone/>
              <a:defRPr sz="1800"/>
            </a:lvl4pPr>
            <a:lvl5pPr marL="1828754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 hasCustomPrompt="1"/>
          </p:nvPr>
        </p:nvSpPr>
        <p:spPr bwMode="gray">
          <a:xfrm>
            <a:off x="6199806" y="3939362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20"/>
          </p:nvPr>
        </p:nvSpPr>
        <p:spPr bwMode="black">
          <a:xfrm>
            <a:off x="8270023" y="3939361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189" indent="0">
              <a:buFont typeface="Arial" panose="020B0604020202020204" pitchFamily="34" charset="0"/>
              <a:buNone/>
              <a:defRPr sz="1800"/>
            </a:lvl2pPr>
            <a:lvl3pPr marL="914377" indent="0">
              <a:buFont typeface="Arial" panose="020B0604020202020204" pitchFamily="34" charset="0"/>
              <a:buNone/>
              <a:defRPr sz="1800"/>
            </a:lvl3pPr>
            <a:lvl4pPr marL="1371566" indent="0">
              <a:buFont typeface="Arial" panose="020B0604020202020204" pitchFamily="34" charset="0"/>
              <a:buNone/>
              <a:defRPr sz="1800"/>
            </a:lvl4pPr>
            <a:lvl5pPr marL="1828754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endParaRPr lang="en-US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8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4475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Page Duo Gray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-20425"/>
            <a:ext cx="12192000" cy="1236448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0" y="1216024"/>
            <a:ext cx="12192000" cy="4987927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806333" y="2571730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6"/>
          </p:nvPr>
        </p:nvSpPr>
        <p:spPr bwMode="black">
          <a:xfrm>
            <a:off x="2876551" y="2571731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189" indent="0">
              <a:buFont typeface="Arial" panose="020B0604020202020204" pitchFamily="34" charset="0"/>
              <a:buNone/>
              <a:defRPr sz="1800"/>
            </a:lvl2pPr>
            <a:lvl3pPr marL="914377" indent="0">
              <a:buFont typeface="Arial" panose="020B0604020202020204" pitchFamily="34" charset="0"/>
              <a:buNone/>
              <a:defRPr sz="1800"/>
            </a:lvl3pPr>
            <a:lvl4pPr marL="1371566" indent="0">
              <a:buFont typeface="Arial" panose="020B0604020202020204" pitchFamily="34" charset="0"/>
              <a:buNone/>
              <a:defRPr sz="1800"/>
            </a:lvl4pPr>
            <a:lvl5pPr marL="1828754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6199806" y="2571730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18"/>
          </p:nvPr>
        </p:nvSpPr>
        <p:spPr bwMode="black">
          <a:xfrm>
            <a:off x="8270023" y="2571731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189" indent="0">
              <a:buFont typeface="Arial" panose="020B0604020202020204" pitchFamily="34" charset="0"/>
              <a:buNone/>
              <a:defRPr sz="1800"/>
            </a:lvl2pPr>
            <a:lvl3pPr marL="914377" indent="0">
              <a:buFont typeface="Arial" panose="020B0604020202020204" pitchFamily="34" charset="0"/>
              <a:buNone/>
              <a:defRPr sz="1800"/>
            </a:lvl3pPr>
            <a:lvl4pPr marL="1371566" indent="0">
              <a:buFont typeface="Arial" panose="020B0604020202020204" pitchFamily="34" charset="0"/>
              <a:buNone/>
              <a:defRPr sz="1800"/>
            </a:lvl4pPr>
            <a:lvl5pPr marL="1828754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endParaRPr lang="en-US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8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14048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Page 2 Up White BG Horizontal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-1"/>
            <a:ext cx="12192000" cy="1216025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806333" y="2800329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6"/>
          </p:nvPr>
        </p:nvSpPr>
        <p:spPr bwMode="black">
          <a:xfrm>
            <a:off x="2876551" y="2800330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189" indent="0">
              <a:buFont typeface="Arial" panose="020B0604020202020204" pitchFamily="34" charset="0"/>
              <a:buNone/>
              <a:defRPr sz="1800"/>
            </a:lvl2pPr>
            <a:lvl3pPr marL="914377" indent="0">
              <a:buFont typeface="Arial" panose="020B0604020202020204" pitchFamily="34" charset="0"/>
              <a:buNone/>
              <a:defRPr sz="1800"/>
            </a:lvl3pPr>
            <a:lvl4pPr marL="1371566" indent="0">
              <a:buFont typeface="Arial" panose="020B0604020202020204" pitchFamily="34" charset="0"/>
              <a:buNone/>
              <a:defRPr sz="1800"/>
            </a:lvl4pPr>
            <a:lvl5pPr marL="1828754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6199806" y="2800329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8"/>
          </p:nvPr>
        </p:nvSpPr>
        <p:spPr bwMode="black">
          <a:xfrm>
            <a:off x="8270023" y="2800330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189" indent="0">
              <a:buFont typeface="Arial" panose="020B0604020202020204" pitchFamily="34" charset="0"/>
              <a:buNone/>
              <a:defRPr sz="1800"/>
            </a:lvl2pPr>
            <a:lvl3pPr marL="914377" indent="0">
              <a:buFont typeface="Arial" panose="020B0604020202020204" pitchFamily="34" charset="0"/>
              <a:buNone/>
              <a:defRPr sz="1800"/>
            </a:lvl3pPr>
            <a:lvl4pPr marL="1371566" indent="0">
              <a:buFont typeface="Arial" panose="020B0604020202020204" pitchFamily="34" charset="0"/>
              <a:buNone/>
              <a:defRPr sz="1800"/>
            </a:lvl4pPr>
            <a:lvl5pPr marL="1828754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endParaRPr lang="en-US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8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4760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- Red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2"/>
          <p:cNvSpPr>
            <a:spLocks noGrp="1"/>
          </p:cNvSpPr>
          <p:nvPr>
            <p:ph type="pic" sz="quarter" idx="10"/>
          </p:nvPr>
        </p:nvSpPr>
        <p:spPr bwMode="gray">
          <a:xfrm>
            <a:off x="0" y="2"/>
            <a:ext cx="12192000" cy="685799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1" y="5638801"/>
            <a:ext cx="12192000" cy="1219200"/>
          </a:xfrm>
          <a:solidFill>
            <a:srgbClr val="003865">
              <a:alpha val="87843"/>
            </a:srgbClr>
          </a:solidFill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6711350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- Black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2"/>
          <p:cNvSpPr>
            <a:spLocks noGrp="1"/>
          </p:cNvSpPr>
          <p:nvPr>
            <p:ph type="pic" sz="quarter" idx="10"/>
          </p:nvPr>
        </p:nvSpPr>
        <p:spPr bwMode="gray">
          <a:xfrm>
            <a:off x="0" y="3"/>
            <a:ext cx="12192000" cy="685799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1" y="5638801"/>
            <a:ext cx="12192000" cy="1219200"/>
          </a:xfrm>
          <a:solidFill>
            <a:srgbClr val="0D0D0D">
              <a:alpha val="87843"/>
            </a:srgbClr>
          </a:solidFill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8393842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FE688-34E1-4445-938B-CDE4D4747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1E1F62-4C07-4751-9C3C-D55BD1C4E4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768328-E075-41BD-8960-71D2805463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19D8E5-5CB9-4516-AD19-A1E5BE325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9340DB-4BC1-4EEE-90DA-C5896C656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Optional Tagline Goes Here | mn.gov/websiteurl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C0A70A-C54C-4DD7-9D2C-7FD6AE027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D3D5E-4F99-4AD8-B1B0-34401BBDE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36936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- Blue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2"/>
          <p:cNvSpPr>
            <a:spLocks noGrp="1"/>
          </p:cNvSpPr>
          <p:nvPr>
            <p:ph type="pic" sz="quarter" idx="10"/>
          </p:nvPr>
        </p:nvSpPr>
        <p:spPr bwMode="gray">
          <a:xfrm>
            <a:off x="0" y="3"/>
            <a:ext cx="12192000" cy="685799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1" y="5638800"/>
            <a:ext cx="12192000" cy="1219200"/>
          </a:xfrm>
          <a:solidFill>
            <a:srgbClr val="78BE21">
              <a:alpha val="87843"/>
            </a:srgbClr>
          </a:solidFill>
        </p:spPr>
        <p:txBody>
          <a:bodyPr>
            <a:normAutofit/>
          </a:bodyPr>
          <a:lstStyle>
            <a:lvl1pPr algn="ctr"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27548785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- Gray Background">
    <p:bg bwMode="auto"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 bwMode="white">
          <a:xfrm>
            <a:off x="0" y="0"/>
            <a:ext cx="12192000" cy="1159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Code Demo (Click to Edit)</a:t>
            </a:r>
          </a:p>
        </p:txBody>
      </p:sp>
      <p:sp>
        <p:nvSpPr>
          <p:cNvPr id="10" name="Table Placeholder 8"/>
          <p:cNvSpPr>
            <a:spLocks noGrp="1"/>
          </p:cNvSpPr>
          <p:nvPr>
            <p:ph type="tbl" sz="quarter" idx="13"/>
          </p:nvPr>
        </p:nvSpPr>
        <p:spPr bwMode="gray">
          <a:xfrm>
            <a:off x="2032000" y="2233263"/>
            <a:ext cx="8128000" cy="2966751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 bwMode="black">
          <a:xfrm>
            <a:off x="838201" y="6356351"/>
            <a:ext cx="1358591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8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black">
          <a:xfrm>
            <a:off x="9891133" y="6356351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84907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itle and Content (Solid Dark)">
    <p:bg bwMode="black">
      <p:bgPr>
        <a:gradFill>
          <a:gsLst>
            <a:gs pos="100000">
              <a:schemeClr val="tx1">
                <a:lumMod val="80000"/>
              </a:schemeClr>
            </a:gs>
            <a:gs pos="63000">
              <a:schemeClr val="tx1"/>
            </a:gs>
            <a:gs pos="86000">
              <a:schemeClr val="tx1">
                <a:lumMod val="9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 bwMode="white">
          <a:xfrm>
            <a:off x="0" y="0"/>
            <a:ext cx="12192000" cy="1159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Code Demo (Click to Edit)</a:t>
            </a:r>
          </a:p>
        </p:txBody>
      </p:sp>
      <p:sp>
        <p:nvSpPr>
          <p:cNvPr id="14" name="Table Placeholder 8"/>
          <p:cNvSpPr>
            <a:spLocks noGrp="1"/>
          </p:cNvSpPr>
          <p:nvPr>
            <p:ph type="tbl" sz="quarter" idx="13"/>
          </p:nvPr>
        </p:nvSpPr>
        <p:spPr bwMode="gray">
          <a:xfrm>
            <a:off x="2032000" y="2233263"/>
            <a:ext cx="8128000" cy="2966751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 bwMode="white">
          <a:xfrm>
            <a:off x="838201" y="6356351"/>
            <a:ext cx="135859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3302178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white">
          <a:xfrm>
            <a:off x="9891133" y="6356351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60988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and Content (Solid Dark)">
    <p:bg bwMode="black"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815898" y="287065"/>
            <a:ext cx="3521927" cy="2734915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3"/>
          </p:nvPr>
        </p:nvSpPr>
        <p:spPr bwMode="white">
          <a:xfrm>
            <a:off x="815977" y="3211514"/>
            <a:ext cx="3521849" cy="2475609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976787" y="504856"/>
            <a:ext cx="9618920" cy="5413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4976789" y="1067566"/>
            <a:ext cx="9516215" cy="485060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 bwMode="white">
          <a:xfrm>
            <a:off x="838201" y="6356351"/>
            <a:ext cx="135859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3302178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white">
          <a:xfrm>
            <a:off x="9891133" y="6356351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908517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 and Content (Solid Dark)">
    <p:bg bwMode="black"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3"/>
          </p:nvPr>
        </p:nvSpPr>
        <p:spPr bwMode="white">
          <a:xfrm>
            <a:off x="815895" y="1365205"/>
            <a:ext cx="10555696" cy="156718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373458" y="3222703"/>
            <a:ext cx="9387471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1373459" y="3771873"/>
            <a:ext cx="9287236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1"/>
          </p:nvPr>
        </p:nvSpPr>
        <p:spPr bwMode="white">
          <a:xfrm>
            <a:off x="838201" y="6356351"/>
            <a:ext cx="1358591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8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 bwMode="white">
          <a:xfrm>
            <a:off x="9891133" y="6356351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62857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reenshot Light Background Horizontal">
    <p:bg bwMode="auto"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815898" y="287065"/>
            <a:ext cx="3521927" cy="273491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 bwMode="black">
          <a:xfrm>
            <a:off x="815977" y="3211514"/>
            <a:ext cx="3521849" cy="2475609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976787" y="504856"/>
            <a:ext cx="9618920" cy="5413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4976789" y="1067566"/>
            <a:ext cx="9516215" cy="485060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2"/>
          </p:nvPr>
        </p:nvSpPr>
        <p:spPr bwMode="black">
          <a:xfrm>
            <a:off x="838201" y="6356351"/>
            <a:ext cx="1358591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8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3"/>
          </p:nvPr>
        </p:nvSpPr>
        <p:spPr bwMode="black">
          <a:xfrm>
            <a:off x="9891133" y="6356351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563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reenshot Light Background Vertical">
    <p:bg bwMode="auto"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/>
          </p:nvPr>
        </p:nvSpPr>
        <p:spPr bwMode="black">
          <a:xfrm>
            <a:off x="815895" y="1365205"/>
            <a:ext cx="10555696" cy="156718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373458" y="3222703"/>
            <a:ext cx="9387471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Picture Placeholder 12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1373459" y="3771873"/>
            <a:ext cx="9287236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</p:spTree>
    <p:extLst>
      <p:ext uri="{BB962C8B-B14F-4D97-AF65-F5344CB8AC3E}">
        <p14:creationId xmlns:p14="http://schemas.microsoft.com/office/powerpoint/2010/main" val="36420745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Quote Red Background">
    <p:bg bwMode="black"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815898" y="287065"/>
            <a:ext cx="3521927" cy="2734915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3"/>
          </p:nvPr>
        </p:nvSpPr>
        <p:spPr bwMode="white">
          <a:xfrm>
            <a:off x="815977" y="3211514"/>
            <a:ext cx="3521849" cy="2475609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4" name="Picture 13" descr="Computer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712852" y="434837"/>
            <a:ext cx="6828661" cy="605071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5" name="Picture Placeholder 12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4976788" y="691884"/>
            <a:ext cx="6300787" cy="341153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1"/>
          </p:nvPr>
        </p:nvSpPr>
        <p:spPr bwMode="white">
          <a:xfrm>
            <a:off x="838201" y="6356351"/>
            <a:ext cx="135859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3302178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 bwMode="white">
          <a:xfrm>
            <a:off x="9891133" y="6356351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493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Single Quote Red Background">
    <p:bg bwMode="black"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815898" y="287065"/>
            <a:ext cx="3521927" cy="2734915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3"/>
          </p:nvPr>
        </p:nvSpPr>
        <p:spPr bwMode="white">
          <a:xfrm>
            <a:off x="815977" y="3211514"/>
            <a:ext cx="3521849" cy="2475609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976787" y="504856"/>
            <a:ext cx="9618920" cy="5413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4976789" y="1067566"/>
            <a:ext cx="9516215" cy="485060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1"/>
          </p:nvPr>
        </p:nvSpPr>
        <p:spPr bwMode="white">
          <a:xfrm>
            <a:off x="838201" y="6356351"/>
            <a:ext cx="135859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3302178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 bwMode="white">
          <a:xfrm>
            <a:off x="9891133" y="6356351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78603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ingle Quote Red Background">
    <p:bg bwMode="black"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3"/>
          </p:nvPr>
        </p:nvSpPr>
        <p:spPr bwMode="white">
          <a:xfrm>
            <a:off x="815895" y="1365205"/>
            <a:ext cx="10555696" cy="156718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373458" y="3222703"/>
            <a:ext cx="9387471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1373459" y="3771873"/>
            <a:ext cx="9287236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</p:spTree>
    <p:extLst>
      <p:ext uri="{BB962C8B-B14F-4D97-AF65-F5344CB8AC3E}">
        <p14:creationId xmlns:p14="http://schemas.microsoft.com/office/powerpoint/2010/main" val="993031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2BC90-1681-4559-A6F8-D52739DE0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66F253-D81E-4536-BDEF-EFD97C9AE9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06E895-1D57-48F3-BC48-286FBA9B0B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6EE0E1-B81B-4D1A-9413-ECC969877B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9C66D7-7B9B-4395-9DA4-07205AB01D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9A4EDBA-2BBA-4DD4-A3FC-EEEC4E0C27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7E2132-24DC-4A97-8151-B5D3041EF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Optional Tagline Goes Here | mn.gov/websiteurl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894BB2-6C66-4B32-9EEC-ED6EB14AD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D3D5E-4F99-4AD8-B1B0-34401BBDE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07571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ingle Quote Red Background">
    <p:bg bwMode="black"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ular Callout 11"/>
          <p:cNvSpPr/>
          <p:nvPr/>
        </p:nvSpPr>
        <p:spPr bwMode="white">
          <a:xfrm>
            <a:off x="866887" y="601819"/>
            <a:ext cx="10515600" cy="5450408"/>
          </a:xfrm>
          <a:custGeom>
            <a:avLst/>
            <a:gdLst>
              <a:gd name="connsiteX0" fmla="*/ 0 w 10515600"/>
              <a:gd name="connsiteY0" fmla="*/ 805890 h 4835245"/>
              <a:gd name="connsiteX1" fmla="*/ 805890 w 10515600"/>
              <a:gd name="connsiteY1" fmla="*/ 0 h 4835245"/>
              <a:gd name="connsiteX2" fmla="*/ 1752600 w 10515600"/>
              <a:gd name="connsiteY2" fmla="*/ 0 h 4835245"/>
              <a:gd name="connsiteX3" fmla="*/ 1752600 w 10515600"/>
              <a:gd name="connsiteY3" fmla="*/ 0 h 4835245"/>
              <a:gd name="connsiteX4" fmla="*/ 4381500 w 10515600"/>
              <a:gd name="connsiteY4" fmla="*/ 0 h 4835245"/>
              <a:gd name="connsiteX5" fmla="*/ 9709710 w 10515600"/>
              <a:gd name="connsiteY5" fmla="*/ 0 h 4835245"/>
              <a:gd name="connsiteX6" fmla="*/ 10515600 w 10515600"/>
              <a:gd name="connsiteY6" fmla="*/ 805890 h 4835245"/>
              <a:gd name="connsiteX7" fmla="*/ 10515600 w 10515600"/>
              <a:gd name="connsiteY7" fmla="*/ 2820560 h 4835245"/>
              <a:gd name="connsiteX8" fmla="*/ 10515600 w 10515600"/>
              <a:gd name="connsiteY8" fmla="*/ 2820560 h 4835245"/>
              <a:gd name="connsiteX9" fmla="*/ 10515600 w 10515600"/>
              <a:gd name="connsiteY9" fmla="*/ 4029371 h 4835245"/>
              <a:gd name="connsiteX10" fmla="*/ 10515600 w 10515600"/>
              <a:gd name="connsiteY10" fmla="*/ 4029355 h 4835245"/>
              <a:gd name="connsiteX11" fmla="*/ 9709710 w 10515600"/>
              <a:gd name="connsiteY11" fmla="*/ 4835245 h 4835245"/>
              <a:gd name="connsiteX12" fmla="*/ 4381500 w 10515600"/>
              <a:gd name="connsiteY12" fmla="*/ 4835245 h 4835245"/>
              <a:gd name="connsiteX13" fmla="*/ 3067085 w 10515600"/>
              <a:gd name="connsiteY13" fmla="*/ 5439651 h 4835245"/>
              <a:gd name="connsiteX14" fmla="*/ 1752600 w 10515600"/>
              <a:gd name="connsiteY14" fmla="*/ 4835245 h 4835245"/>
              <a:gd name="connsiteX15" fmla="*/ 805890 w 10515600"/>
              <a:gd name="connsiteY15" fmla="*/ 4835245 h 4835245"/>
              <a:gd name="connsiteX16" fmla="*/ 0 w 10515600"/>
              <a:gd name="connsiteY16" fmla="*/ 4029355 h 4835245"/>
              <a:gd name="connsiteX17" fmla="*/ 0 w 10515600"/>
              <a:gd name="connsiteY17" fmla="*/ 4029371 h 4835245"/>
              <a:gd name="connsiteX18" fmla="*/ 0 w 10515600"/>
              <a:gd name="connsiteY18" fmla="*/ 2820560 h 4835245"/>
              <a:gd name="connsiteX19" fmla="*/ 0 w 10515600"/>
              <a:gd name="connsiteY19" fmla="*/ 2820560 h 4835245"/>
              <a:gd name="connsiteX20" fmla="*/ 0 w 10515600"/>
              <a:gd name="connsiteY20" fmla="*/ 805890 h 483524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4381500 w 10515600"/>
              <a:gd name="connsiteY12" fmla="*/ 4835245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2279725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1440628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2552700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34351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02078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515600" h="5450408">
                <a:moveTo>
                  <a:pt x="0" y="805890"/>
                </a:moveTo>
                <a:cubicBezTo>
                  <a:pt x="0" y="360809"/>
                  <a:pt x="360809" y="0"/>
                  <a:pt x="805890" y="0"/>
                </a:cubicBezTo>
                <a:lnTo>
                  <a:pt x="1752600" y="0"/>
                </a:lnTo>
                <a:lnTo>
                  <a:pt x="1752600" y="0"/>
                </a:lnTo>
                <a:lnTo>
                  <a:pt x="4381500" y="0"/>
                </a:lnTo>
                <a:lnTo>
                  <a:pt x="9709710" y="0"/>
                </a:lnTo>
                <a:cubicBezTo>
                  <a:pt x="10154791" y="0"/>
                  <a:pt x="10515600" y="360809"/>
                  <a:pt x="10515600" y="805890"/>
                </a:cubicBezTo>
                <a:lnTo>
                  <a:pt x="10515600" y="2820560"/>
                </a:lnTo>
                <a:lnTo>
                  <a:pt x="10515600" y="2820560"/>
                </a:lnTo>
                <a:lnTo>
                  <a:pt x="10515600" y="4029371"/>
                </a:lnTo>
                <a:lnTo>
                  <a:pt x="10515600" y="4029355"/>
                </a:lnTo>
                <a:cubicBezTo>
                  <a:pt x="10515600" y="4474436"/>
                  <a:pt x="10154791" y="4835245"/>
                  <a:pt x="9709710" y="4835245"/>
                </a:cubicBezTo>
                <a:lnTo>
                  <a:pt x="2552700" y="4846003"/>
                </a:lnTo>
                <a:lnTo>
                  <a:pt x="2002078" y="5450408"/>
                </a:lnTo>
                <a:lnTo>
                  <a:pt x="1440628" y="4824487"/>
                </a:lnTo>
                <a:lnTo>
                  <a:pt x="805890" y="4835245"/>
                </a:lnTo>
                <a:cubicBezTo>
                  <a:pt x="360809" y="4835245"/>
                  <a:pt x="0" y="4474436"/>
                  <a:pt x="0" y="4029355"/>
                </a:cubicBezTo>
                <a:lnTo>
                  <a:pt x="0" y="4029371"/>
                </a:lnTo>
                <a:lnTo>
                  <a:pt x="0" y="2820560"/>
                </a:lnTo>
                <a:lnTo>
                  <a:pt x="0" y="2820560"/>
                </a:lnTo>
                <a:lnTo>
                  <a:pt x="0" y="8058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1387736" y="1438507"/>
            <a:ext cx="9488245" cy="2219093"/>
          </a:xfrm>
        </p:spPr>
        <p:txBody>
          <a:bodyPr>
            <a:noAutofit/>
          </a:bodyPr>
          <a:lstStyle>
            <a:lvl1pPr algn="ctr">
              <a:tabLst>
                <a:tab pos="3770219" algn="l"/>
              </a:tabLst>
              <a:defRPr sz="50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“Click to edit quote.”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1387736" y="4126417"/>
            <a:ext cx="9488245" cy="1015739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i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- Click to edit name or subtext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1"/>
          </p:nvPr>
        </p:nvSpPr>
        <p:spPr bwMode="white">
          <a:xfrm>
            <a:off x="838201" y="6356351"/>
            <a:ext cx="135859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3302178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 bwMode="white">
          <a:xfrm>
            <a:off x="9891133" y="6356351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926939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Title and Content (Solid Dark)">
    <p:bg bwMode="black"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ular Callout 11"/>
          <p:cNvSpPr/>
          <p:nvPr/>
        </p:nvSpPr>
        <p:spPr bwMode="white">
          <a:xfrm>
            <a:off x="866887" y="601819"/>
            <a:ext cx="10515600" cy="5450408"/>
          </a:xfrm>
          <a:custGeom>
            <a:avLst/>
            <a:gdLst>
              <a:gd name="connsiteX0" fmla="*/ 0 w 10515600"/>
              <a:gd name="connsiteY0" fmla="*/ 805890 h 4835245"/>
              <a:gd name="connsiteX1" fmla="*/ 805890 w 10515600"/>
              <a:gd name="connsiteY1" fmla="*/ 0 h 4835245"/>
              <a:gd name="connsiteX2" fmla="*/ 1752600 w 10515600"/>
              <a:gd name="connsiteY2" fmla="*/ 0 h 4835245"/>
              <a:gd name="connsiteX3" fmla="*/ 1752600 w 10515600"/>
              <a:gd name="connsiteY3" fmla="*/ 0 h 4835245"/>
              <a:gd name="connsiteX4" fmla="*/ 4381500 w 10515600"/>
              <a:gd name="connsiteY4" fmla="*/ 0 h 4835245"/>
              <a:gd name="connsiteX5" fmla="*/ 9709710 w 10515600"/>
              <a:gd name="connsiteY5" fmla="*/ 0 h 4835245"/>
              <a:gd name="connsiteX6" fmla="*/ 10515600 w 10515600"/>
              <a:gd name="connsiteY6" fmla="*/ 805890 h 4835245"/>
              <a:gd name="connsiteX7" fmla="*/ 10515600 w 10515600"/>
              <a:gd name="connsiteY7" fmla="*/ 2820560 h 4835245"/>
              <a:gd name="connsiteX8" fmla="*/ 10515600 w 10515600"/>
              <a:gd name="connsiteY8" fmla="*/ 2820560 h 4835245"/>
              <a:gd name="connsiteX9" fmla="*/ 10515600 w 10515600"/>
              <a:gd name="connsiteY9" fmla="*/ 4029371 h 4835245"/>
              <a:gd name="connsiteX10" fmla="*/ 10515600 w 10515600"/>
              <a:gd name="connsiteY10" fmla="*/ 4029355 h 4835245"/>
              <a:gd name="connsiteX11" fmla="*/ 9709710 w 10515600"/>
              <a:gd name="connsiteY11" fmla="*/ 4835245 h 4835245"/>
              <a:gd name="connsiteX12" fmla="*/ 4381500 w 10515600"/>
              <a:gd name="connsiteY12" fmla="*/ 4835245 h 4835245"/>
              <a:gd name="connsiteX13" fmla="*/ 3067085 w 10515600"/>
              <a:gd name="connsiteY13" fmla="*/ 5439651 h 4835245"/>
              <a:gd name="connsiteX14" fmla="*/ 1752600 w 10515600"/>
              <a:gd name="connsiteY14" fmla="*/ 4835245 h 4835245"/>
              <a:gd name="connsiteX15" fmla="*/ 805890 w 10515600"/>
              <a:gd name="connsiteY15" fmla="*/ 4835245 h 4835245"/>
              <a:gd name="connsiteX16" fmla="*/ 0 w 10515600"/>
              <a:gd name="connsiteY16" fmla="*/ 4029355 h 4835245"/>
              <a:gd name="connsiteX17" fmla="*/ 0 w 10515600"/>
              <a:gd name="connsiteY17" fmla="*/ 4029371 h 4835245"/>
              <a:gd name="connsiteX18" fmla="*/ 0 w 10515600"/>
              <a:gd name="connsiteY18" fmla="*/ 2820560 h 4835245"/>
              <a:gd name="connsiteX19" fmla="*/ 0 w 10515600"/>
              <a:gd name="connsiteY19" fmla="*/ 2820560 h 4835245"/>
              <a:gd name="connsiteX20" fmla="*/ 0 w 10515600"/>
              <a:gd name="connsiteY20" fmla="*/ 805890 h 483524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4381500 w 10515600"/>
              <a:gd name="connsiteY12" fmla="*/ 4835245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2279725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1440628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2552700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34351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02078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515600" h="5450408">
                <a:moveTo>
                  <a:pt x="0" y="805890"/>
                </a:moveTo>
                <a:cubicBezTo>
                  <a:pt x="0" y="360809"/>
                  <a:pt x="360809" y="0"/>
                  <a:pt x="805890" y="0"/>
                </a:cubicBezTo>
                <a:lnTo>
                  <a:pt x="1752600" y="0"/>
                </a:lnTo>
                <a:lnTo>
                  <a:pt x="1752600" y="0"/>
                </a:lnTo>
                <a:lnTo>
                  <a:pt x="4381500" y="0"/>
                </a:lnTo>
                <a:lnTo>
                  <a:pt x="9709710" y="0"/>
                </a:lnTo>
                <a:cubicBezTo>
                  <a:pt x="10154791" y="0"/>
                  <a:pt x="10515600" y="360809"/>
                  <a:pt x="10515600" y="805890"/>
                </a:cubicBezTo>
                <a:lnTo>
                  <a:pt x="10515600" y="2820560"/>
                </a:lnTo>
                <a:lnTo>
                  <a:pt x="10515600" y="2820560"/>
                </a:lnTo>
                <a:lnTo>
                  <a:pt x="10515600" y="4029371"/>
                </a:lnTo>
                <a:lnTo>
                  <a:pt x="10515600" y="4029355"/>
                </a:lnTo>
                <a:cubicBezTo>
                  <a:pt x="10515600" y="4474436"/>
                  <a:pt x="10154791" y="4835245"/>
                  <a:pt x="9709710" y="4835245"/>
                </a:cubicBezTo>
                <a:lnTo>
                  <a:pt x="2552700" y="4846003"/>
                </a:lnTo>
                <a:lnTo>
                  <a:pt x="2002078" y="5450408"/>
                </a:lnTo>
                <a:lnTo>
                  <a:pt x="1440628" y="4824487"/>
                </a:lnTo>
                <a:lnTo>
                  <a:pt x="805890" y="4835245"/>
                </a:lnTo>
                <a:cubicBezTo>
                  <a:pt x="360809" y="4835245"/>
                  <a:pt x="0" y="4474436"/>
                  <a:pt x="0" y="4029355"/>
                </a:cubicBezTo>
                <a:lnTo>
                  <a:pt x="0" y="4029371"/>
                </a:lnTo>
                <a:lnTo>
                  <a:pt x="0" y="2820560"/>
                </a:lnTo>
                <a:lnTo>
                  <a:pt x="0" y="2820560"/>
                </a:lnTo>
                <a:lnTo>
                  <a:pt x="0" y="8058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1387736" y="1438507"/>
            <a:ext cx="9488245" cy="2219093"/>
          </a:xfrm>
        </p:spPr>
        <p:txBody>
          <a:bodyPr>
            <a:noAutofit/>
          </a:bodyPr>
          <a:lstStyle>
            <a:lvl1pPr algn="ctr">
              <a:tabLst>
                <a:tab pos="3770219" algn="l"/>
              </a:tabLst>
              <a:defRPr sz="50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“Click to edit quote.”</a:t>
            </a: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1387736" y="4126417"/>
            <a:ext cx="9488245" cy="1015739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i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- Click to edit name or subtext</a:t>
            </a:r>
          </a:p>
        </p:txBody>
      </p:sp>
      <p:sp>
        <p:nvSpPr>
          <p:cNvPr id="16" name="Date Placeholder 4"/>
          <p:cNvSpPr>
            <a:spLocks noGrp="1"/>
          </p:cNvSpPr>
          <p:nvPr>
            <p:ph type="dt" sz="half" idx="11"/>
          </p:nvPr>
        </p:nvSpPr>
        <p:spPr bwMode="white">
          <a:xfrm>
            <a:off x="838201" y="6356351"/>
            <a:ext cx="135859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3302178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19" name="Slide Number Placeholder 6"/>
          <p:cNvSpPr>
            <a:spLocks noGrp="1"/>
          </p:cNvSpPr>
          <p:nvPr>
            <p:ph type="sldNum" sz="quarter" idx="12"/>
          </p:nvPr>
        </p:nvSpPr>
        <p:spPr bwMode="white">
          <a:xfrm>
            <a:off x="9891133" y="6356351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77416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Image Black Circle Overlay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 bwMode="gray"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6146624" y="685800"/>
            <a:ext cx="5486400" cy="5486400"/>
          </a:xfrm>
          <a:prstGeom prst="ellipse">
            <a:avLst/>
          </a:prstGeom>
          <a:solidFill>
            <a:srgbClr val="003865">
              <a:alpha val="87843"/>
            </a:srgbClr>
          </a:solidFill>
        </p:spPr>
        <p:txBody>
          <a:bodyPr>
            <a:noAutofit/>
          </a:bodyPr>
          <a:lstStyle>
            <a:lvl1pPr algn="ctr">
              <a:tabLst>
                <a:tab pos="2341504" algn="l"/>
                <a:tab pos="3770219" algn="l"/>
              </a:tabLst>
              <a:defRPr sz="55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03419039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Image Multiple Circle Overl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15"/>
          </p:nvPr>
        </p:nvSpPr>
        <p:spPr bwMode="gray"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5720398" y="912531"/>
            <a:ext cx="4661388" cy="4661388"/>
          </a:xfrm>
          <a:prstGeom prst="ellipse">
            <a:avLst/>
          </a:prstGeom>
          <a:solidFill>
            <a:srgbClr val="003865">
              <a:alpha val="87843"/>
            </a:srgbClr>
          </a:solidFill>
        </p:spPr>
        <p:txBody>
          <a:bodyPr>
            <a:noAutofit/>
          </a:bodyPr>
          <a:lstStyle>
            <a:lvl1pPr algn="ctr">
              <a:tabLst>
                <a:tab pos="3770219" algn="l"/>
              </a:tabLst>
              <a:defRPr sz="45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9544817" y="524007"/>
            <a:ext cx="2155300" cy="2155300"/>
          </a:xfrm>
          <a:prstGeom prst="ellipse">
            <a:avLst/>
          </a:prstGeom>
          <a:solidFill>
            <a:srgbClr val="78BE21">
              <a:alpha val="87843"/>
            </a:srgb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50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Second Point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9251001" y="3581845"/>
            <a:ext cx="2637979" cy="2637979"/>
          </a:xfrm>
          <a:prstGeom prst="ellipse">
            <a:avLst/>
          </a:prstGeom>
          <a:solidFill>
            <a:srgbClr val="000000">
              <a:alpha val="87843"/>
            </a:srgb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5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Third Point</a:t>
            </a:r>
          </a:p>
        </p:txBody>
      </p:sp>
    </p:spTree>
    <p:extLst>
      <p:ext uri="{BB962C8B-B14F-4D97-AF65-F5344CB8AC3E}">
        <p14:creationId xmlns:p14="http://schemas.microsoft.com/office/powerpoint/2010/main" val="45026551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Black Box Overl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 bwMode="gray"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2299476" y="1609867"/>
            <a:ext cx="7593051" cy="3638267"/>
          </a:xfrm>
          <a:solidFill>
            <a:srgbClr val="003865">
              <a:alpha val="87843"/>
            </a:srgbClr>
          </a:solidFill>
        </p:spPr>
        <p:txBody>
          <a:bodyPr>
            <a:noAutofit/>
          </a:bodyPr>
          <a:lstStyle>
            <a:lvl1pPr algn="ctr">
              <a:spcAft>
                <a:spcPts val="1000"/>
              </a:spcAft>
              <a:tabLst>
                <a:tab pos="3770219" algn="l"/>
              </a:tabLst>
              <a:defRPr sz="7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Quote or </a:t>
            </a:r>
            <a:br>
              <a:rPr lang="en-US" dirty="0"/>
            </a:br>
            <a:r>
              <a:rPr lang="en-US" dirty="0"/>
              <a:t>Statement</a:t>
            </a:r>
          </a:p>
        </p:txBody>
      </p:sp>
    </p:spTree>
    <p:extLst>
      <p:ext uri="{BB962C8B-B14F-4D97-AF65-F5344CB8AC3E}">
        <p14:creationId xmlns:p14="http://schemas.microsoft.com/office/powerpoint/2010/main" val="355783069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olid Red Background">
    <p:bg bwMode="black"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838200" y="1389686"/>
            <a:ext cx="10515600" cy="1340989"/>
          </a:xfrm>
        </p:spPr>
        <p:txBody>
          <a:bodyPr>
            <a:noAutofit/>
          </a:bodyPr>
          <a:lstStyle>
            <a:lvl1pPr algn="ctr">
              <a:tabLst>
                <a:tab pos="3770219" algn="l"/>
              </a:tabLst>
              <a:defRPr sz="7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Quote or Statement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838200" y="2925700"/>
            <a:ext cx="10515600" cy="267343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Make a secondary statement here.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64914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Solid Light Background">
    <p:bg bwMode="auto"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1389686"/>
            <a:ext cx="12192000" cy="1340989"/>
          </a:xfrm>
          <a:solidFill>
            <a:schemeClr val="tx1"/>
          </a:solidFill>
        </p:spPr>
        <p:txBody>
          <a:bodyPr>
            <a:noAutofit/>
          </a:bodyPr>
          <a:lstStyle>
            <a:lvl1pPr algn="ctr">
              <a:tabLst>
                <a:tab pos="3770219" algn="l"/>
              </a:tabLst>
              <a:defRPr sz="7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Quote or Statement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838200" y="2925700"/>
            <a:ext cx="10515600" cy="267343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Make a secondary statement here.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 bwMode="black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147707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Full Image Background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0" y="0"/>
            <a:ext cx="12192000" cy="6858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edit background picture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838200" y="1389686"/>
            <a:ext cx="10515600" cy="1340989"/>
          </a:xfrm>
        </p:spPr>
        <p:txBody>
          <a:bodyPr>
            <a:noAutofit/>
          </a:bodyPr>
          <a:lstStyle>
            <a:lvl1pPr algn="ctr">
              <a:tabLst>
                <a:tab pos="3770219" algn="l"/>
              </a:tabLst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Quote or Statement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838200" y="2925700"/>
            <a:ext cx="10515600" cy="267343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Make a secondary statement here.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13293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Number - Image Background">
    <p:bg bwMode="black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 bwMode="gray"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5424139" y="624469"/>
            <a:ext cx="5198328" cy="5072440"/>
          </a:xfrm>
          <a:prstGeom prst="ellipse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ctr">
              <a:tabLst>
                <a:tab pos="3770219" algn="l"/>
              </a:tabLst>
              <a:defRPr sz="60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title.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 hasCustomPrompt="1"/>
          </p:nvPr>
        </p:nvSpPr>
        <p:spPr bwMode="white">
          <a:xfrm>
            <a:off x="1005466" y="1"/>
            <a:ext cx="3986213" cy="5086351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39999" i="0">
                <a:solidFill>
                  <a:schemeClr val="bg1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10902674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Number - Red Background">
    <p:bg bwMode="gray"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5424139" y="624469"/>
            <a:ext cx="5198328" cy="5072440"/>
          </a:xfrm>
          <a:prstGeom prst="ellipse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ctr">
              <a:tabLst>
                <a:tab pos="3770219" algn="l"/>
              </a:tabLst>
              <a:defRPr sz="60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title.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 hasCustomPrompt="1"/>
          </p:nvPr>
        </p:nvSpPr>
        <p:spPr bwMode="white">
          <a:xfrm>
            <a:off x="1005466" y="1"/>
            <a:ext cx="3986213" cy="5086351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39999" i="0">
                <a:solidFill>
                  <a:schemeClr val="bg1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7346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42FDE-E2C9-4F8C-BE45-E5ABCA113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D40976-A15D-486A-A858-5BEB59BC1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00D0BA-3604-44C1-A584-57CC91FF8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Optional Tagline Goes Here | mn.gov/websiteurl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BEEC07-0199-4D2B-89B2-7C2B14A69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D3D5E-4F99-4AD8-B1B0-34401BBDE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47437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Quote Solid Red Background">
    <p:bg bwMode="black"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838200" y="2212733"/>
            <a:ext cx="10515600" cy="1472163"/>
          </a:xfrm>
        </p:spPr>
        <p:txBody>
          <a:bodyPr>
            <a:noAutofit/>
          </a:bodyPr>
          <a:lstStyle>
            <a:lvl1pPr algn="ctr">
              <a:tabLst>
                <a:tab pos="3770219" algn="l"/>
              </a:tabLst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you!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838200" y="3684897"/>
            <a:ext cx="10515600" cy="2517600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firstname.lastname@state.mn.us</a:t>
            </a:r>
          </a:p>
          <a:p>
            <a:pPr lvl="0"/>
            <a:r>
              <a:rPr lang="en-US" dirty="0"/>
              <a:t>555-555-5555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 bwMode="white">
          <a:xfrm>
            <a:off x="0" y="1"/>
            <a:ext cx="12192000" cy="1651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4" name="Picture 13" descr="Board of Water and Soild Resources Logo" title="BWSR Logo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8273969" y="390285"/>
            <a:ext cx="3234329" cy="88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40670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Quote Solid Light Background">
    <p:bg bwMode="auto"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1651380"/>
            <a:ext cx="12192000" cy="1733267"/>
          </a:xfrm>
          <a:solidFill>
            <a:schemeClr val="tx1"/>
          </a:solidFill>
        </p:spPr>
        <p:txBody>
          <a:bodyPr>
            <a:noAutofit/>
          </a:bodyPr>
          <a:lstStyle>
            <a:lvl1pPr algn="ctr">
              <a:tabLst>
                <a:tab pos="3770219" algn="l"/>
              </a:tabLst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you!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838200" y="3521123"/>
            <a:ext cx="10515600" cy="268137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firstname.lastname@state.mn.us</a:t>
            </a:r>
          </a:p>
          <a:p>
            <a:pPr lvl="0"/>
            <a:r>
              <a:rPr lang="en-US" dirty="0"/>
              <a:t>555-555-5555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 bwMode="white">
          <a:xfrm>
            <a:off x="0" y="1"/>
            <a:ext cx="12192000" cy="1651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2" name="Picture 11" descr="Board of Water and Soild Resources Logo" title="BWSR Logo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8399337" y="390285"/>
            <a:ext cx="3234329" cy="88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44633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1557" y="555380"/>
            <a:ext cx="10400443" cy="630262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Rectangle 2"/>
          <p:cNvSpPr/>
          <p:nvPr/>
        </p:nvSpPr>
        <p:spPr>
          <a:xfrm>
            <a:off x="1791557" y="-6096"/>
            <a:ext cx="10409547" cy="6864096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75000"/>
                </a:schemeClr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4" name="Picture 3" descr="BWSR Blue logo Pantone 7468 with clear space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95" y="150626"/>
            <a:ext cx="1470635" cy="1823447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1784307" y="1448167"/>
            <a:ext cx="10416797" cy="2057084"/>
          </a:xfrm>
          <a:ln>
            <a:noFill/>
          </a:ln>
        </p:spPr>
        <p:txBody>
          <a:bodyPr rIns="0">
            <a:normAutofit/>
          </a:bodyPr>
          <a:lstStyle>
            <a:lvl1pPr algn="ctr">
              <a:defRPr sz="5867" baseline="0">
                <a:solidFill>
                  <a:schemeClr val="bg1"/>
                </a:solidFill>
                <a:effectLst>
                  <a:outerShdw blurRad="101600" dist="50800" algn="l" rotWithShape="0">
                    <a:schemeClr val="tx1">
                      <a:alpha val="30000"/>
                    </a:schemeClr>
                  </a:outerShdw>
                </a:effectLst>
              </a:defRPr>
            </a:lvl1pPr>
          </a:lstStyle>
          <a:p>
            <a:r>
              <a:rPr lang="en-US" dirty="0"/>
              <a:t>BWSR Title Slide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784310" y="3505252"/>
            <a:ext cx="10416796" cy="1288269"/>
          </a:xfrm>
          <a:prstGeom prst="rect">
            <a:avLst/>
          </a:prstGeom>
          <a:ln>
            <a:noFill/>
          </a:ln>
        </p:spPr>
        <p:txBody>
          <a:bodyPr vert="horz" lIns="0" tIns="60960" rIns="121920" bIns="60960" rtlCol="0" anchor="ctr" anchorCtr="0">
            <a:normAutofit/>
          </a:bodyPr>
          <a:lstStyle>
            <a:lvl1pPr marL="228600" algn="l" defTabSz="914400" rtl="0" eaLnBrk="1" latinLnBrk="0" hangingPunct="1">
              <a:spcBef>
                <a:spcPct val="0"/>
              </a:spcBef>
              <a:buNone/>
              <a:defRPr sz="3600" b="1" i="0" kern="1200" cap="none" normalizeH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000" b="0" i="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Subhead for title slide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2084732" y="3514355"/>
            <a:ext cx="9848961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>
            <a:outerShdw blurRad="50800" dist="25400" dir="5280000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1782453" y="21169"/>
            <a:ext cx="10409547" cy="561473"/>
          </a:xfrm>
          <a:prstGeom prst="rect">
            <a:avLst/>
          </a:prstGeom>
          <a:gradFill flip="none" rotWithShape="1">
            <a:gsLst>
              <a:gs pos="100000">
                <a:schemeClr val="tx1"/>
              </a:gs>
              <a:gs pos="0">
                <a:schemeClr val="accent2"/>
              </a:gs>
            </a:gsLst>
            <a:lin ang="16200000" scaled="0"/>
            <a:tileRect/>
          </a:gradFill>
          <a:ln>
            <a:noFill/>
          </a:ln>
          <a:effectLst>
            <a:outerShdw blurRad="76200" dist="50800" dir="2700000" sx="110000" sy="110000" algn="tl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/>
          <p:cNvSpPr/>
          <p:nvPr userDrawn="1"/>
        </p:nvSpPr>
        <p:spPr>
          <a:xfrm>
            <a:off x="1791557" y="555378"/>
            <a:ext cx="10400443" cy="630262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Rectangle 10"/>
          <p:cNvSpPr/>
          <p:nvPr userDrawn="1"/>
        </p:nvSpPr>
        <p:spPr>
          <a:xfrm>
            <a:off x="1791557" y="-6096"/>
            <a:ext cx="10409547" cy="6864096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75000"/>
                </a:schemeClr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2" name="Picture 11" descr="BWSR Blue logo Pantone 7468 with clear space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95" y="150623"/>
            <a:ext cx="1470635" cy="1823447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 userDrawn="1"/>
        </p:nvSpPr>
        <p:spPr>
          <a:xfrm>
            <a:off x="1784306" y="3505251"/>
            <a:ext cx="10416796" cy="1288269"/>
          </a:xfrm>
          <a:prstGeom prst="rect">
            <a:avLst/>
          </a:prstGeom>
          <a:ln>
            <a:noFill/>
          </a:ln>
        </p:spPr>
        <p:txBody>
          <a:bodyPr vert="horz" lIns="0" tIns="60960" rIns="121920" bIns="60960" rtlCol="0" anchor="ctr" anchorCtr="0">
            <a:normAutofit/>
          </a:bodyPr>
          <a:lstStyle>
            <a:lvl1pPr marL="228600" algn="l" defTabSz="914400" rtl="0" eaLnBrk="1" latinLnBrk="0" hangingPunct="1">
              <a:spcBef>
                <a:spcPct val="0"/>
              </a:spcBef>
              <a:buNone/>
              <a:defRPr sz="3600" b="1" i="0" kern="1200" cap="none" normalizeH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000" b="0" i="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Subhead for title slide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2084726" y="3514355"/>
            <a:ext cx="9848961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>
            <a:outerShdw blurRad="50800" dist="25400" dir="5280000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 userDrawn="1"/>
        </p:nvSpPr>
        <p:spPr>
          <a:xfrm>
            <a:off x="1782453" y="21166"/>
            <a:ext cx="10409547" cy="561473"/>
          </a:xfrm>
          <a:prstGeom prst="rect">
            <a:avLst/>
          </a:prstGeom>
          <a:gradFill flip="none" rotWithShape="1">
            <a:gsLst>
              <a:gs pos="100000">
                <a:schemeClr val="tx1"/>
              </a:gs>
              <a:gs pos="0">
                <a:schemeClr val="accent2"/>
              </a:gs>
            </a:gsLst>
            <a:lin ang="16200000" scaled="0"/>
            <a:tileRect/>
          </a:gradFill>
          <a:ln>
            <a:noFill/>
          </a:ln>
          <a:effectLst>
            <a:outerShdw blurRad="76200" dist="50800" dir="2700000" sx="110000" sy="110000" algn="tl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95746362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791557" y="555378"/>
            <a:ext cx="10400443" cy="630262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Rectangle 2"/>
          <p:cNvSpPr/>
          <p:nvPr userDrawn="1"/>
        </p:nvSpPr>
        <p:spPr>
          <a:xfrm>
            <a:off x="1791557" y="-6096"/>
            <a:ext cx="10409547" cy="6864096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75000"/>
                </a:schemeClr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4" name="Picture 3" descr="BWSR Blue logo Pantone 7468 with clear space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95" y="150623"/>
            <a:ext cx="1470635" cy="1823447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1784307" y="1448167"/>
            <a:ext cx="10416797" cy="2057084"/>
          </a:xfrm>
          <a:ln>
            <a:noFill/>
          </a:ln>
        </p:spPr>
        <p:txBody>
          <a:bodyPr rIns="0">
            <a:normAutofit/>
          </a:bodyPr>
          <a:lstStyle>
            <a:lvl1pPr algn="ctr">
              <a:defRPr sz="5867" baseline="0">
                <a:solidFill>
                  <a:schemeClr val="bg1"/>
                </a:solidFill>
                <a:effectLst>
                  <a:outerShdw blurRad="101600" dist="50800" algn="l" rotWithShape="0">
                    <a:schemeClr val="tx1">
                      <a:alpha val="30000"/>
                    </a:schemeClr>
                  </a:outerShdw>
                </a:effectLst>
              </a:defRPr>
            </a:lvl1pPr>
          </a:lstStyle>
          <a:p>
            <a:r>
              <a:rPr lang="en-US" dirty="0"/>
              <a:t>BWSR Title Slide</a:t>
            </a: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1784306" y="3505251"/>
            <a:ext cx="10416796" cy="1288269"/>
          </a:xfrm>
          <a:prstGeom prst="rect">
            <a:avLst/>
          </a:prstGeom>
          <a:ln>
            <a:noFill/>
          </a:ln>
        </p:spPr>
        <p:txBody>
          <a:bodyPr vert="horz" lIns="0" tIns="60960" rIns="121920" bIns="60960" rtlCol="0" anchor="ctr" anchorCtr="0">
            <a:normAutofit/>
          </a:bodyPr>
          <a:lstStyle>
            <a:lvl1pPr marL="228600" algn="l" defTabSz="914400" rtl="0" eaLnBrk="1" latinLnBrk="0" hangingPunct="1">
              <a:spcBef>
                <a:spcPct val="0"/>
              </a:spcBef>
              <a:buNone/>
              <a:defRPr sz="3600" b="1" i="0" kern="1200" cap="none" normalizeH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000" b="0" i="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Subhead for title slide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084726" y="3514355"/>
            <a:ext cx="9848961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>
            <a:outerShdw blurRad="50800" dist="25400" dir="5280000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 userDrawn="1"/>
        </p:nvSpPr>
        <p:spPr>
          <a:xfrm>
            <a:off x="1782453" y="21166"/>
            <a:ext cx="10409547" cy="561473"/>
          </a:xfrm>
          <a:prstGeom prst="rect">
            <a:avLst/>
          </a:prstGeom>
          <a:gradFill flip="none" rotWithShape="1">
            <a:gsLst>
              <a:gs pos="100000">
                <a:schemeClr val="tx1"/>
              </a:gs>
              <a:gs pos="0">
                <a:schemeClr val="accent2"/>
              </a:gs>
            </a:gsLst>
            <a:lin ang="16200000" scaled="0"/>
            <a:tileRect/>
          </a:gradFill>
          <a:ln>
            <a:noFill/>
          </a:ln>
          <a:effectLst>
            <a:outerShdw blurRad="76200" dist="50800" dir="2700000" sx="110000" sy="110000" algn="tl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76316714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2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r>
              <a:rPr lang="en-US">
                <a:solidFill>
                  <a:srgbClr val="000000"/>
                </a:solidFill>
              </a:rPr>
              <a:t>Optional Tagline Goes Here | mn.gov/websiteurl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E9BD4C6C-2D50-44DC-87A4-F7253B2E9871}" type="slidenum">
              <a:rPr lang="en-US" smtClean="0">
                <a:solidFill>
                  <a:srgbClr val="000000"/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50471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Optional Tagline Goes Here | mn.gov/websiteurl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91A059C-D942-46DA-8C0E-A77B5F4F0B8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268546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ABAEDD-2954-4CDA-978D-EEE55A50C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5CDC5D-449B-46BA-B352-D9870F92C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Optional Tagline Goes Here | mn.gov/websiteurl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02390B-D690-41FE-B86D-067E8D421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1D9BA-5EC2-41DF-AA02-6CFBC4E59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20614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(Logo Only)">
    <p:bg bwMode="gray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0" y="4188566"/>
            <a:ext cx="12192000" cy="1199223"/>
          </a:xfrm>
          <a:solidFill>
            <a:schemeClr val="accent2"/>
          </a:solidFill>
        </p:spPr>
        <p:txBody>
          <a:bodyPr wrap="square" lIns="182880" tIns="91440" rIns="182880" bIns="91440" spcCol="0" anchor="ctr">
            <a:normAutofit/>
          </a:bodyPr>
          <a:lstStyle>
            <a:lvl1pPr algn="ctr">
              <a:lnSpc>
                <a:spcPct val="90000"/>
              </a:lnSpc>
              <a:defRPr sz="36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enter the slideshow title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0" y="5387787"/>
            <a:ext cx="12192000" cy="14702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n>
                <a:noFill/>
              </a:ln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 bwMode="black">
          <a:xfrm>
            <a:off x="2802468" y="5644885"/>
            <a:ext cx="6587067" cy="90306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1000"/>
              </a:spcAft>
              <a:buNone/>
              <a:defRPr sz="1800" baseline="0"/>
            </a:lvl1pPr>
          </a:lstStyle>
          <a:p>
            <a:r>
              <a:rPr lang="en-US" sz="1800" dirty="0" err="1"/>
              <a:t>Firstname</a:t>
            </a:r>
            <a:r>
              <a:rPr lang="en-US" sz="1800" dirty="0"/>
              <a:t> </a:t>
            </a:r>
            <a:r>
              <a:rPr lang="en-US" sz="1800" dirty="0" err="1"/>
              <a:t>Lastname</a:t>
            </a:r>
            <a:r>
              <a:rPr lang="en-US" sz="1800" dirty="0"/>
              <a:t> | Job Title</a:t>
            </a:r>
          </a:p>
          <a:p>
            <a:r>
              <a:rPr lang="en-US" sz="1800" dirty="0"/>
              <a:t>Date</a:t>
            </a:r>
            <a:endParaRPr lang="en-US" dirty="0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 bwMode="black"/>
        <p:txBody>
          <a:bodyPr/>
          <a:lstStyle/>
          <a:p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8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59700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 (Logo Only)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0" y="4188566"/>
            <a:ext cx="12192000" cy="1199223"/>
          </a:xfrm>
          <a:solidFill>
            <a:schemeClr val="accent1"/>
          </a:solidFill>
        </p:spPr>
        <p:txBody>
          <a:bodyPr wrap="square" lIns="182880" tIns="91440" rIns="182880" bIns="91440" spcCol="0" anchor="ctr">
            <a:normAutofit/>
          </a:bodyPr>
          <a:lstStyle>
            <a:lvl1pPr algn="ctr">
              <a:lnSpc>
                <a:spcPct val="9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enter the slideshow title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0" y="5387787"/>
            <a:ext cx="12192000" cy="1470213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n>
                <a:noFill/>
              </a:ln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 bwMode="black">
          <a:xfrm>
            <a:off x="2802468" y="5644885"/>
            <a:ext cx="6587067" cy="90306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1000"/>
              </a:spcAft>
              <a:buNone/>
              <a:defRPr sz="1800" baseline="0"/>
            </a:lvl1pPr>
          </a:lstStyle>
          <a:p>
            <a:r>
              <a:rPr lang="en-US" sz="1800" dirty="0" err="1"/>
              <a:t>Firstname</a:t>
            </a:r>
            <a:r>
              <a:rPr lang="en-US" sz="1800" dirty="0"/>
              <a:t> </a:t>
            </a:r>
            <a:r>
              <a:rPr lang="en-US" sz="1800" dirty="0" err="1"/>
              <a:t>Lastname</a:t>
            </a:r>
            <a:r>
              <a:rPr lang="en-US" sz="1800" dirty="0"/>
              <a:t> | Job Title</a:t>
            </a:r>
          </a:p>
          <a:p>
            <a:r>
              <a:rPr lang="en-US" sz="1800" dirty="0"/>
              <a:t>Date</a:t>
            </a:r>
            <a:endParaRPr lang="en-US" dirty="0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 bwMode="black"/>
        <p:txBody>
          <a:bodyPr/>
          <a:lstStyle/>
          <a:p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8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 descr="Board of Water and Soil Resources Logo" title="BWSR Logo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3087527" y="1237863"/>
            <a:ext cx="6396957" cy="1744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3574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(Photo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0" y="3477838"/>
            <a:ext cx="12192000" cy="1295183"/>
          </a:xfrm>
          <a:solidFill>
            <a:schemeClr val="accent1"/>
          </a:solidFill>
        </p:spPr>
        <p:txBody>
          <a:bodyPr wrap="square" lIns="182880" tIns="91440" rIns="182880" bIns="91440"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enter the slideshow title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0" y="4773020"/>
            <a:ext cx="12192000" cy="2084981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n>
                <a:noFill/>
              </a:ln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 bwMode="black">
          <a:xfrm>
            <a:off x="2802468" y="5041204"/>
            <a:ext cx="6587067" cy="1097128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baseline="0"/>
            </a:lvl1pPr>
          </a:lstStyle>
          <a:p>
            <a:r>
              <a:rPr lang="en-US" sz="1800" dirty="0" err="1"/>
              <a:t>Firstname</a:t>
            </a:r>
            <a:r>
              <a:rPr lang="en-US" sz="1800" dirty="0"/>
              <a:t> </a:t>
            </a:r>
            <a:r>
              <a:rPr lang="en-US" sz="1800" dirty="0" err="1"/>
              <a:t>Lastname</a:t>
            </a:r>
            <a:r>
              <a:rPr lang="en-US" sz="1800" dirty="0"/>
              <a:t> | Job Title</a:t>
            </a:r>
          </a:p>
          <a:p>
            <a:r>
              <a:rPr lang="en-US" sz="1800" dirty="0"/>
              <a:t>Date</a:t>
            </a:r>
            <a:endParaRPr lang="en-US" dirty="0"/>
          </a:p>
        </p:txBody>
      </p:sp>
      <p:pic>
        <p:nvPicPr>
          <p:cNvPr id="10" name="Picture 9" descr="Board of Water and Soild Resources Logo" title="BWSR Logo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57808" y="5746870"/>
            <a:ext cx="3234329" cy="882089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6253562" y="6138332"/>
            <a:ext cx="5587647" cy="365125"/>
          </a:xfrm>
          <a:prstGeom prst="rect">
            <a:avLst/>
          </a:prstGeom>
        </p:spPr>
        <p:txBody>
          <a:bodyPr anchor="b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/>
          </p:nvPr>
        </p:nvSpPr>
        <p:spPr bwMode="gray">
          <a:xfrm>
            <a:off x="0" y="1"/>
            <a:ext cx="12192000" cy="338073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743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0E47AB8-58E0-46A3-9A27-B71AC9C5B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577593-13B6-4822-897E-BB1FF0DAA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Optional Tagline Goes Here | mn.gov/websiteurl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181392-A4F8-4843-AE47-ABF45B741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D3D5E-4F99-4AD8-B1B0-34401BBDE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5468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bg bwMode="auto"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-1"/>
            <a:ext cx="12192000" cy="1216025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12" name="Table Placeholder 9"/>
          <p:cNvSpPr>
            <a:spLocks noGrp="1"/>
          </p:cNvSpPr>
          <p:nvPr>
            <p:ph type="tbl" sz="quarter" idx="13"/>
          </p:nvPr>
        </p:nvSpPr>
        <p:spPr bwMode="gray">
          <a:xfrm>
            <a:off x="838200" y="1335089"/>
            <a:ext cx="10515600" cy="4841875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8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88297448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0" y="4188566"/>
            <a:ext cx="12192000" cy="119922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0" y="5387787"/>
            <a:ext cx="12192000" cy="1470213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n>
                <a:noFill/>
              </a:ln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 bwMode="black">
          <a:xfrm>
            <a:off x="2802468" y="5644884"/>
            <a:ext cx="6587067" cy="440971"/>
          </a:xfrm>
        </p:spPr>
        <p:txBody>
          <a:bodyPr>
            <a:normAutofit/>
          </a:bodyPr>
          <a:lstStyle>
            <a:lvl1pPr marL="0" indent="0" algn="ctr">
              <a:buNone/>
              <a:defRPr sz="1800" baseline="0"/>
            </a:lvl1pPr>
          </a:lstStyle>
          <a:p>
            <a:r>
              <a:rPr lang="en-US" sz="1800" dirty="0" err="1"/>
              <a:t>Firstname</a:t>
            </a:r>
            <a:r>
              <a:rPr lang="en-US" sz="1800" dirty="0"/>
              <a:t> </a:t>
            </a:r>
            <a:r>
              <a:rPr lang="en-US" sz="1800" dirty="0" err="1"/>
              <a:t>Lastname</a:t>
            </a:r>
            <a:r>
              <a:rPr lang="en-US" sz="1800" dirty="0"/>
              <a:t> | Job Title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1789114"/>
            <a:ext cx="12192000" cy="22987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 bwMode="black"/>
        <p:txBody>
          <a:bodyPr/>
          <a:lstStyle/>
          <a:p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8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 descr="Board of Water and Soild Resources Logo&#10;" title="BWSR Logo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8399337" y="484413"/>
            <a:ext cx="3234329" cy="88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23641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White)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-1"/>
            <a:ext cx="12192000" cy="1216025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black"/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8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74884531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(Split White BG)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-1"/>
            <a:ext cx="12192000" cy="1216025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838200" y="1594625"/>
            <a:ext cx="51816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172200" y="1594625"/>
            <a:ext cx="51816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8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56698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 (Boxed)">
    <p:bg bwMode="auto"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-1"/>
            <a:ext cx="12192000" cy="1216025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838200" y="1335281"/>
            <a:ext cx="10515600" cy="4841683"/>
          </a:xfrm>
          <a:solidFill>
            <a:schemeClr val="bg1"/>
          </a:solidFill>
        </p:spPr>
        <p:txBody>
          <a:bodyPr lIns="228600" tIns="548640" rIns="274320"/>
          <a:lstStyle>
            <a:lvl1pPr marL="342891" indent="-342891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500"/>
            </a:lvl1pPr>
            <a:lvl2pPr marL="800080" indent="-342891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100"/>
            </a:lvl2pPr>
            <a:lvl3pPr marL="1200121" indent="-285744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/>
            </a:lvl3pPr>
            <a:lvl4pPr marL="1657309" indent="-285744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/>
            </a:lvl4pPr>
            <a:lvl5pPr marL="2114498" indent="-285744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8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69579779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(Split Boxed)">
    <p:bg bwMode="auto"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-1"/>
            <a:ext cx="12192000" cy="1216025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838200" y="1594625"/>
            <a:ext cx="51816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172200" y="1594625"/>
            <a:ext cx="51816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8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61425524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ck Overlay, Gra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1"/>
            <a:ext cx="12192000" cy="1219199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9" name="Picture Placeholder 1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1219197"/>
            <a:ext cx="12192000" cy="5638803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 bwMode="auto">
          <a:xfrm>
            <a:off x="0" y="2609241"/>
            <a:ext cx="5683624" cy="2858715"/>
          </a:xfrm>
          <a:solidFill>
            <a:schemeClr val="tx1">
              <a:alpha val="88000"/>
            </a:schemeClr>
          </a:solidFill>
        </p:spPr>
        <p:txBody>
          <a:bodyPr rIns="274320" anchor="ctr"/>
          <a:lstStyle>
            <a:lvl1pPr marL="685783" indent="-228594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defRPr sz="2500">
                <a:solidFill>
                  <a:schemeClr val="bg1"/>
                </a:solidFill>
              </a:defRPr>
            </a:lvl1pPr>
            <a:lvl2pPr marL="1142971" indent="-228594">
              <a:lnSpc>
                <a:spcPct val="100000"/>
              </a:lnSpc>
              <a:buClr>
                <a:schemeClr val="accent2"/>
              </a:buClr>
              <a:defRPr sz="2100">
                <a:solidFill>
                  <a:schemeClr val="bg1"/>
                </a:solidFill>
              </a:defRPr>
            </a:lvl2pPr>
            <a:lvl3pPr marL="1600160" indent="-228594">
              <a:lnSpc>
                <a:spcPct val="100000"/>
              </a:lnSpc>
              <a:buClr>
                <a:schemeClr val="accent2"/>
              </a:buClr>
              <a:defRPr sz="1700">
                <a:solidFill>
                  <a:schemeClr val="bg1"/>
                </a:solidFill>
              </a:defRPr>
            </a:lvl3pPr>
            <a:lvl4pPr marL="2057349" indent="-228594">
              <a:lnSpc>
                <a:spcPct val="100000"/>
              </a:lnSpc>
              <a:buClr>
                <a:schemeClr val="accent2"/>
              </a:buClr>
              <a:defRPr sz="1700">
                <a:solidFill>
                  <a:schemeClr val="bg1"/>
                </a:solidFill>
              </a:defRPr>
            </a:lvl4pPr>
            <a:lvl5pPr marL="2514537" indent="-228594">
              <a:lnSpc>
                <a:spcPct val="100000"/>
              </a:lnSpc>
              <a:buClr>
                <a:schemeClr val="accent2"/>
              </a:buClr>
              <a:defRPr sz="17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220131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ck Overlay, Whit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9" name="Picture Placeholder 1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1219197"/>
            <a:ext cx="12192000" cy="5638803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 bwMode="auto">
          <a:xfrm>
            <a:off x="0" y="2609241"/>
            <a:ext cx="5683624" cy="2858715"/>
          </a:xfrm>
          <a:solidFill>
            <a:schemeClr val="tx1">
              <a:alpha val="88000"/>
            </a:schemeClr>
          </a:solidFill>
        </p:spPr>
        <p:txBody>
          <a:bodyPr rIns="274320" anchor="ctr"/>
          <a:lstStyle>
            <a:lvl1pPr marL="685783" indent="-228594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 marL="1142971" indent="-228594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 marL="1600160" indent="-228594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 marL="2057349" indent="-228594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 marL="2514537" indent="-228594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6757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(Solid White)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 bwMode="black">
          <a:xfrm>
            <a:off x="838200" y="1366346"/>
            <a:ext cx="10515600" cy="478839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 bwMode="black">
          <a:xfrm>
            <a:off x="838201" y="6356351"/>
            <a:ext cx="1358591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8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black">
          <a:xfrm>
            <a:off x="9891133" y="6356351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93222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(Solid Dark)">
    <p:bg bwMode="black"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 bwMode="white">
          <a:xfrm>
            <a:off x="838200" y="1366346"/>
            <a:ext cx="10515600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 bwMode="white">
          <a:xfrm>
            <a:off x="838201" y="6356351"/>
            <a:ext cx="135859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3302178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white">
          <a:xfrm>
            <a:off x="9891133" y="6356351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7946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1864B-0493-4588-8B05-7342C31FB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DBCBCF-11A5-4044-8E19-CF727B2061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506C87-F085-4E93-B678-668DF56AB8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505D0D-E15A-4D1A-9119-12885C5C2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971D02-5C18-484F-8D1F-F6115FCAD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Optional Tagline Goes Here | mn.gov/websiteurl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7B24B7-2FE6-4A61-A464-BE39C5938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D3D5E-4F99-4AD8-B1B0-34401BBDE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98943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 (Solid Dark)">
    <p:bg bwMode="black">
      <p:bgPr>
        <a:gradFill>
          <a:gsLst>
            <a:gs pos="100000">
              <a:schemeClr val="tx1">
                <a:lumMod val="80000"/>
              </a:schemeClr>
            </a:gs>
            <a:gs pos="63000">
              <a:schemeClr val="tx1"/>
            </a:gs>
            <a:gs pos="86000">
              <a:schemeClr val="tx1">
                <a:lumMod val="9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 bwMode="white">
          <a:xfrm>
            <a:off x="838200" y="1366346"/>
            <a:ext cx="10515600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 bwMode="white">
          <a:xfrm>
            <a:off x="838201" y="6356351"/>
            <a:ext cx="135859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3302178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white">
          <a:xfrm>
            <a:off x="9891133" y="6356351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344985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(Solid Lt Gray)">
    <p:bg bwMode="auto"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 bwMode="black">
          <a:xfrm>
            <a:off x="838200" y="1366346"/>
            <a:ext cx="10515600" cy="478839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 bwMode="black">
          <a:xfrm>
            <a:off x="838201" y="6356351"/>
            <a:ext cx="13585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8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 bwMode="black">
          <a:xfrm>
            <a:off x="9891133" y="6356351"/>
            <a:ext cx="1462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46189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 (Solid Dark)">
    <p:bg bwMode="black"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1" name="Content Placeholder 4"/>
          <p:cNvSpPr>
            <a:spLocks noGrp="1"/>
          </p:cNvSpPr>
          <p:nvPr>
            <p:ph sz="quarter" idx="10"/>
          </p:nvPr>
        </p:nvSpPr>
        <p:spPr bwMode="white">
          <a:xfrm>
            <a:off x="838201" y="1366346"/>
            <a:ext cx="6234953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/>
          </p:nvPr>
        </p:nvSpPr>
        <p:spPr bwMode="gray">
          <a:xfrm>
            <a:off x="7653565" y="1364825"/>
            <a:ext cx="4538435" cy="4538435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 bwMode="white">
          <a:xfrm>
            <a:off x="838201" y="6356351"/>
            <a:ext cx="135859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3302178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white">
          <a:xfrm>
            <a:off x="9891133" y="6356351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31976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 (Solid Dark)">
    <p:bg bwMode="black">
      <p:bgPr>
        <a:gradFill>
          <a:gsLst>
            <a:gs pos="100000">
              <a:schemeClr val="tx1">
                <a:lumMod val="80000"/>
              </a:schemeClr>
            </a:gs>
            <a:gs pos="63000">
              <a:schemeClr val="tx1"/>
            </a:gs>
            <a:gs pos="86000">
              <a:schemeClr val="tx1">
                <a:lumMod val="9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0" name="Content Placeholder 4"/>
          <p:cNvSpPr>
            <a:spLocks noGrp="1"/>
          </p:cNvSpPr>
          <p:nvPr>
            <p:ph sz="quarter" idx="10"/>
          </p:nvPr>
        </p:nvSpPr>
        <p:spPr bwMode="white">
          <a:xfrm>
            <a:off x="838201" y="1366346"/>
            <a:ext cx="6234953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/>
          </p:nvPr>
        </p:nvSpPr>
        <p:spPr bwMode="gray">
          <a:xfrm>
            <a:off x="7653565" y="1364825"/>
            <a:ext cx="4538435" cy="4538435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 bwMode="white">
          <a:xfrm>
            <a:off x="838201" y="6356351"/>
            <a:ext cx="135859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3302178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white">
          <a:xfrm>
            <a:off x="9891133" y="6356351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221426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 (Solid Lt Gray)">
    <p:bg bwMode="auto"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7" name="Content Placeholder 4"/>
          <p:cNvSpPr>
            <a:spLocks noGrp="1"/>
          </p:cNvSpPr>
          <p:nvPr>
            <p:ph sz="quarter" idx="10"/>
          </p:nvPr>
        </p:nvSpPr>
        <p:spPr bwMode="black">
          <a:xfrm>
            <a:off x="838201" y="1366346"/>
            <a:ext cx="6234953" cy="4788393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/>
          </p:nvPr>
        </p:nvSpPr>
        <p:spPr bwMode="gray">
          <a:xfrm>
            <a:off x="7653565" y="1364825"/>
            <a:ext cx="4538435" cy="4538435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 bwMode="black">
          <a:xfrm>
            <a:off x="838201" y="6356351"/>
            <a:ext cx="13585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8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 bwMode="black">
          <a:xfrm>
            <a:off x="9891133" y="6356351"/>
            <a:ext cx="1462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62226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Page (4 Up)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2"/>
            <a:ext cx="12192000" cy="1216023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0" y="1216024"/>
            <a:ext cx="12192000" cy="4987927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806332" y="1981899"/>
            <a:ext cx="2094843" cy="20948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 bwMode="black">
          <a:xfrm>
            <a:off x="581720" y="4345147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3646176" y="1967573"/>
            <a:ext cx="2094843" cy="20948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 bwMode="black">
          <a:xfrm>
            <a:off x="3421564" y="4345147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6486020" y="1967573"/>
            <a:ext cx="2094843" cy="20948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 hasCustomPrompt="1"/>
          </p:nvPr>
        </p:nvSpPr>
        <p:spPr bwMode="black">
          <a:xfrm>
            <a:off x="6261408" y="4345147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0" hasCustomPrompt="1"/>
          </p:nvPr>
        </p:nvSpPr>
        <p:spPr bwMode="gray">
          <a:xfrm>
            <a:off x="9325864" y="1967573"/>
            <a:ext cx="2094843" cy="20948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1" hasCustomPrompt="1"/>
          </p:nvPr>
        </p:nvSpPr>
        <p:spPr bwMode="black">
          <a:xfrm>
            <a:off x="9101252" y="4341162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endParaRPr lang="en-US" dirty="0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8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35928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Page (3 Up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2"/>
            <a:ext cx="12192000" cy="1216023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0" y="1216024"/>
            <a:ext cx="12192000" cy="4987927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1572814" y="1964393"/>
            <a:ext cx="2332191" cy="2332191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 bwMode="black">
          <a:xfrm>
            <a:off x="1469226" y="4564989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4824541" y="1964392"/>
            <a:ext cx="2317864" cy="231786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 bwMode="black">
          <a:xfrm>
            <a:off x="4712236" y="4564989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8067551" y="1964392"/>
            <a:ext cx="2317864" cy="231786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 hasCustomPrompt="1"/>
          </p:nvPr>
        </p:nvSpPr>
        <p:spPr bwMode="black">
          <a:xfrm>
            <a:off x="7955246" y="4564989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endParaRPr lang="en-US" dirty="0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8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719592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Page 4-Up White Vertical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-1"/>
            <a:ext cx="12192000" cy="1216025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806332" y="1981899"/>
            <a:ext cx="2094843" cy="209484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 bwMode="black">
          <a:xfrm>
            <a:off x="581720" y="4345147"/>
            <a:ext cx="2542477" cy="1623853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3646176" y="1967573"/>
            <a:ext cx="2094843" cy="209484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 bwMode="black">
          <a:xfrm>
            <a:off x="3421564" y="4345147"/>
            <a:ext cx="2542477" cy="162385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6486020" y="1967573"/>
            <a:ext cx="2094843" cy="209484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 hasCustomPrompt="1"/>
          </p:nvPr>
        </p:nvSpPr>
        <p:spPr bwMode="black">
          <a:xfrm>
            <a:off x="6261408" y="4345147"/>
            <a:ext cx="2542477" cy="162385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0" hasCustomPrompt="1"/>
          </p:nvPr>
        </p:nvSpPr>
        <p:spPr bwMode="gray">
          <a:xfrm>
            <a:off x="9325864" y="1967573"/>
            <a:ext cx="2094843" cy="209484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1" hasCustomPrompt="1"/>
          </p:nvPr>
        </p:nvSpPr>
        <p:spPr bwMode="black">
          <a:xfrm>
            <a:off x="9101252" y="4341162"/>
            <a:ext cx="2542477" cy="1627839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9" name="Rectangle 18"/>
          <p:cNvSpPr/>
          <p:nvPr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endParaRPr lang="en-US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8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409184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Page 4-Up Gray BG Horizontal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1"/>
            <a:ext cx="12192000" cy="1216023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0" y="1216024"/>
            <a:ext cx="12192000" cy="4987927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806333" y="1674773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6"/>
          </p:nvPr>
        </p:nvSpPr>
        <p:spPr bwMode="black">
          <a:xfrm>
            <a:off x="2876551" y="1674773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189" indent="0">
              <a:buFont typeface="Arial" panose="020B0604020202020204" pitchFamily="34" charset="0"/>
              <a:buNone/>
              <a:defRPr sz="1800"/>
            </a:lvl2pPr>
            <a:lvl3pPr marL="914377" indent="0">
              <a:buFont typeface="Arial" panose="020B0604020202020204" pitchFamily="34" charset="0"/>
              <a:buNone/>
              <a:defRPr sz="1800"/>
            </a:lvl3pPr>
            <a:lvl4pPr marL="1371566" indent="0">
              <a:buFont typeface="Arial" panose="020B0604020202020204" pitchFamily="34" charset="0"/>
              <a:buNone/>
              <a:defRPr sz="1800"/>
            </a:lvl4pPr>
            <a:lvl5pPr marL="1828754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806333" y="3939362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 bwMode="black">
          <a:xfrm>
            <a:off x="2876551" y="3939362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189" indent="0">
              <a:buFont typeface="Arial" panose="020B0604020202020204" pitchFamily="34" charset="0"/>
              <a:buNone/>
              <a:defRPr sz="1800"/>
            </a:lvl2pPr>
            <a:lvl3pPr marL="914377" indent="0">
              <a:buFont typeface="Arial" panose="020B0604020202020204" pitchFamily="34" charset="0"/>
              <a:buNone/>
              <a:defRPr sz="1800"/>
            </a:lvl3pPr>
            <a:lvl4pPr marL="1371566" indent="0">
              <a:buFont typeface="Arial" panose="020B0604020202020204" pitchFamily="34" charset="0"/>
              <a:buNone/>
              <a:defRPr sz="1800"/>
            </a:lvl4pPr>
            <a:lvl5pPr marL="1828754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6199806" y="1674773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18"/>
          </p:nvPr>
        </p:nvSpPr>
        <p:spPr bwMode="black">
          <a:xfrm>
            <a:off x="8270023" y="1674773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189" indent="0">
              <a:buFont typeface="Arial" panose="020B0604020202020204" pitchFamily="34" charset="0"/>
              <a:buNone/>
              <a:defRPr sz="1800"/>
            </a:lvl2pPr>
            <a:lvl3pPr marL="914377" indent="0">
              <a:buFont typeface="Arial" panose="020B0604020202020204" pitchFamily="34" charset="0"/>
              <a:buNone/>
              <a:defRPr sz="1800"/>
            </a:lvl3pPr>
            <a:lvl4pPr marL="1371566" indent="0">
              <a:buFont typeface="Arial" panose="020B0604020202020204" pitchFamily="34" charset="0"/>
              <a:buNone/>
              <a:defRPr sz="1800"/>
            </a:lvl4pPr>
            <a:lvl5pPr marL="1828754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9" hasCustomPrompt="1"/>
          </p:nvPr>
        </p:nvSpPr>
        <p:spPr bwMode="gray">
          <a:xfrm>
            <a:off x="6199806" y="3939362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20"/>
          </p:nvPr>
        </p:nvSpPr>
        <p:spPr bwMode="black">
          <a:xfrm>
            <a:off x="8270023" y="3939361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189" indent="0">
              <a:buFont typeface="Arial" panose="020B0604020202020204" pitchFamily="34" charset="0"/>
              <a:buNone/>
              <a:defRPr sz="1800"/>
            </a:lvl2pPr>
            <a:lvl3pPr marL="914377" indent="0">
              <a:buFont typeface="Arial" panose="020B0604020202020204" pitchFamily="34" charset="0"/>
              <a:buNone/>
              <a:defRPr sz="1800"/>
            </a:lvl3pPr>
            <a:lvl4pPr marL="1371566" indent="0">
              <a:buFont typeface="Arial" panose="020B0604020202020204" pitchFamily="34" charset="0"/>
              <a:buNone/>
              <a:defRPr sz="1800"/>
            </a:lvl4pPr>
            <a:lvl5pPr marL="1828754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endParaRPr lang="en-US" dirty="0"/>
          </a:p>
        </p:txBody>
      </p:sp>
      <p:sp>
        <p:nvSpPr>
          <p:cNvPr id="29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8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933119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Page 4 Up White BG Horizontal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-1"/>
            <a:ext cx="12192000" cy="1216025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806333" y="1674773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6"/>
          </p:nvPr>
        </p:nvSpPr>
        <p:spPr bwMode="black">
          <a:xfrm>
            <a:off x="2876551" y="1674773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189" indent="0">
              <a:buFont typeface="Arial" panose="020B0604020202020204" pitchFamily="34" charset="0"/>
              <a:buNone/>
              <a:defRPr sz="1800"/>
            </a:lvl2pPr>
            <a:lvl3pPr marL="914377" indent="0">
              <a:buFont typeface="Arial" panose="020B0604020202020204" pitchFamily="34" charset="0"/>
              <a:buNone/>
              <a:defRPr sz="1800"/>
            </a:lvl3pPr>
            <a:lvl4pPr marL="1371566" indent="0">
              <a:buFont typeface="Arial" panose="020B0604020202020204" pitchFamily="34" charset="0"/>
              <a:buNone/>
              <a:defRPr sz="1800"/>
            </a:lvl4pPr>
            <a:lvl5pPr marL="1828754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806333" y="3939362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5"/>
          </p:nvPr>
        </p:nvSpPr>
        <p:spPr bwMode="black">
          <a:xfrm>
            <a:off x="2876551" y="3939362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189" indent="0">
              <a:buFont typeface="Arial" panose="020B0604020202020204" pitchFamily="34" charset="0"/>
              <a:buNone/>
              <a:defRPr sz="1800"/>
            </a:lvl2pPr>
            <a:lvl3pPr marL="914377" indent="0">
              <a:buFont typeface="Arial" panose="020B0604020202020204" pitchFamily="34" charset="0"/>
              <a:buNone/>
              <a:defRPr sz="1800"/>
            </a:lvl3pPr>
            <a:lvl4pPr marL="1371566" indent="0">
              <a:buFont typeface="Arial" panose="020B0604020202020204" pitchFamily="34" charset="0"/>
              <a:buNone/>
              <a:defRPr sz="1800"/>
            </a:lvl4pPr>
            <a:lvl5pPr marL="1828754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6199806" y="1674773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8"/>
          </p:nvPr>
        </p:nvSpPr>
        <p:spPr bwMode="black">
          <a:xfrm>
            <a:off x="8270023" y="1674773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189" indent="0">
              <a:buFont typeface="Arial" panose="020B0604020202020204" pitchFamily="34" charset="0"/>
              <a:buNone/>
              <a:defRPr sz="1800"/>
            </a:lvl2pPr>
            <a:lvl3pPr marL="914377" indent="0">
              <a:buFont typeface="Arial" panose="020B0604020202020204" pitchFamily="34" charset="0"/>
              <a:buNone/>
              <a:defRPr sz="1800"/>
            </a:lvl3pPr>
            <a:lvl4pPr marL="1371566" indent="0">
              <a:buFont typeface="Arial" panose="020B0604020202020204" pitchFamily="34" charset="0"/>
              <a:buNone/>
              <a:defRPr sz="1800"/>
            </a:lvl4pPr>
            <a:lvl5pPr marL="1828754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 hasCustomPrompt="1"/>
          </p:nvPr>
        </p:nvSpPr>
        <p:spPr bwMode="gray">
          <a:xfrm>
            <a:off x="6199806" y="3939362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20"/>
          </p:nvPr>
        </p:nvSpPr>
        <p:spPr bwMode="black">
          <a:xfrm>
            <a:off x="8270023" y="3939361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189" indent="0">
              <a:buFont typeface="Arial" panose="020B0604020202020204" pitchFamily="34" charset="0"/>
              <a:buNone/>
              <a:defRPr sz="1800"/>
            </a:lvl2pPr>
            <a:lvl3pPr marL="914377" indent="0">
              <a:buFont typeface="Arial" panose="020B0604020202020204" pitchFamily="34" charset="0"/>
              <a:buNone/>
              <a:defRPr sz="1800"/>
            </a:lvl3pPr>
            <a:lvl4pPr marL="1371566" indent="0">
              <a:buFont typeface="Arial" panose="020B0604020202020204" pitchFamily="34" charset="0"/>
              <a:buNone/>
              <a:defRPr sz="1800"/>
            </a:lvl4pPr>
            <a:lvl5pPr marL="1828754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endParaRPr lang="en-US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8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7725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C884D-B662-4020-B71F-78F8A449E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55CB24C-951F-4A6A-979A-818FD665D5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737F44-08FD-44E6-8C5F-2E91313BD9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26D582-56B1-4BE9-8DE5-123501437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C2B143-3B9B-442F-8111-A3076618D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Optional Tagline Goes Here | mn.gov/websiteurl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BA6D5C-CFCD-4A1A-B3CB-AF86A71BA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D3D5E-4F99-4AD8-B1B0-34401BBDE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35341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Page Duo Gray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-20425"/>
            <a:ext cx="12192000" cy="1236448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0" y="1216024"/>
            <a:ext cx="12192000" cy="4987927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806333" y="2571730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6"/>
          </p:nvPr>
        </p:nvSpPr>
        <p:spPr bwMode="black">
          <a:xfrm>
            <a:off x="2876551" y="2571731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189" indent="0">
              <a:buFont typeface="Arial" panose="020B0604020202020204" pitchFamily="34" charset="0"/>
              <a:buNone/>
              <a:defRPr sz="1800"/>
            </a:lvl2pPr>
            <a:lvl3pPr marL="914377" indent="0">
              <a:buFont typeface="Arial" panose="020B0604020202020204" pitchFamily="34" charset="0"/>
              <a:buNone/>
              <a:defRPr sz="1800"/>
            </a:lvl3pPr>
            <a:lvl4pPr marL="1371566" indent="0">
              <a:buFont typeface="Arial" panose="020B0604020202020204" pitchFamily="34" charset="0"/>
              <a:buNone/>
              <a:defRPr sz="1800"/>
            </a:lvl4pPr>
            <a:lvl5pPr marL="1828754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6199806" y="2571730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18"/>
          </p:nvPr>
        </p:nvSpPr>
        <p:spPr bwMode="black">
          <a:xfrm>
            <a:off x="8270023" y="2571731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189" indent="0">
              <a:buFont typeface="Arial" panose="020B0604020202020204" pitchFamily="34" charset="0"/>
              <a:buNone/>
              <a:defRPr sz="1800"/>
            </a:lvl2pPr>
            <a:lvl3pPr marL="914377" indent="0">
              <a:buFont typeface="Arial" panose="020B0604020202020204" pitchFamily="34" charset="0"/>
              <a:buNone/>
              <a:defRPr sz="1800"/>
            </a:lvl3pPr>
            <a:lvl4pPr marL="1371566" indent="0">
              <a:buFont typeface="Arial" panose="020B0604020202020204" pitchFamily="34" charset="0"/>
              <a:buNone/>
              <a:defRPr sz="1800"/>
            </a:lvl4pPr>
            <a:lvl5pPr marL="1828754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endParaRPr lang="en-US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8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707712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Page 2 Up White BG Horizontal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-1"/>
            <a:ext cx="12192000" cy="1216025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806333" y="2800329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6"/>
          </p:nvPr>
        </p:nvSpPr>
        <p:spPr bwMode="black">
          <a:xfrm>
            <a:off x="2876551" y="2800330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189" indent="0">
              <a:buFont typeface="Arial" panose="020B0604020202020204" pitchFamily="34" charset="0"/>
              <a:buNone/>
              <a:defRPr sz="1800"/>
            </a:lvl2pPr>
            <a:lvl3pPr marL="914377" indent="0">
              <a:buFont typeface="Arial" panose="020B0604020202020204" pitchFamily="34" charset="0"/>
              <a:buNone/>
              <a:defRPr sz="1800"/>
            </a:lvl3pPr>
            <a:lvl4pPr marL="1371566" indent="0">
              <a:buFont typeface="Arial" panose="020B0604020202020204" pitchFamily="34" charset="0"/>
              <a:buNone/>
              <a:defRPr sz="1800"/>
            </a:lvl4pPr>
            <a:lvl5pPr marL="1828754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6199806" y="2800329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8"/>
          </p:nvPr>
        </p:nvSpPr>
        <p:spPr bwMode="black">
          <a:xfrm>
            <a:off x="8270023" y="2800330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189" indent="0">
              <a:buFont typeface="Arial" panose="020B0604020202020204" pitchFamily="34" charset="0"/>
              <a:buNone/>
              <a:defRPr sz="1800"/>
            </a:lvl2pPr>
            <a:lvl3pPr marL="914377" indent="0">
              <a:buFont typeface="Arial" panose="020B0604020202020204" pitchFamily="34" charset="0"/>
              <a:buNone/>
              <a:defRPr sz="1800"/>
            </a:lvl3pPr>
            <a:lvl4pPr marL="1371566" indent="0">
              <a:buFont typeface="Arial" panose="020B0604020202020204" pitchFamily="34" charset="0"/>
              <a:buNone/>
              <a:defRPr sz="1800"/>
            </a:lvl4pPr>
            <a:lvl5pPr marL="1828754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endParaRPr lang="en-US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8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808154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- Red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2"/>
          <p:cNvSpPr>
            <a:spLocks noGrp="1"/>
          </p:cNvSpPr>
          <p:nvPr>
            <p:ph type="pic" sz="quarter" idx="10"/>
          </p:nvPr>
        </p:nvSpPr>
        <p:spPr bwMode="gray">
          <a:xfrm>
            <a:off x="0" y="2"/>
            <a:ext cx="12192000" cy="685799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1" y="5638801"/>
            <a:ext cx="12192000" cy="1219200"/>
          </a:xfrm>
          <a:solidFill>
            <a:srgbClr val="003865">
              <a:alpha val="87843"/>
            </a:srgbClr>
          </a:solidFill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04137297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- Black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2"/>
          <p:cNvSpPr>
            <a:spLocks noGrp="1"/>
          </p:cNvSpPr>
          <p:nvPr>
            <p:ph type="pic" sz="quarter" idx="10"/>
          </p:nvPr>
        </p:nvSpPr>
        <p:spPr bwMode="gray">
          <a:xfrm>
            <a:off x="0" y="3"/>
            <a:ext cx="12192000" cy="685799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1" y="5638801"/>
            <a:ext cx="12192000" cy="1219200"/>
          </a:xfrm>
          <a:solidFill>
            <a:srgbClr val="0D0D0D">
              <a:alpha val="87843"/>
            </a:srgbClr>
          </a:solidFill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23176350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- Blue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2"/>
          <p:cNvSpPr>
            <a:spLocks noGrp="1"/>
          </p:cNvSpPr>
          <p:nvPr>
            <p:ph type="pic" sz="quarter" idx="10"/>
          </p:nvPr>
        </p:nvSpPr>
        <p:spPr bwMode="gray">
          <a:xfrm>
            <a:off x="0" y="3"/>
            <a:ext cx="12192000" cy="685799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1" y="5638800"/>
            <a:ext cx="12192000" cy="1219200"/>
          </a:xfrm>
          <a:solidFill>
            <a:srgbClr val="78BE21">
              <a:alpha val="87843"/>
            </a:srgbClr>
          </a:solidFill>
        </p:spPr>
        <p:txBody>
          <a:bodyPr>
            <a:normAutofit/>
          </a:bodyPr>
          <a:lstStyle>
            <a:lvl1pPr algn="ctr"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42220819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- Gray Background">
    <p:bg bwMode="auto"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 bwMode="white">
          <a:xfrm>
            <a:off x="0" y="0"/>
            <a:ext cx="12192000" cy="1159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Code Demo (Click to Edit)</a:t>
            </a:r>
          </a:p>
        </p:txBody>
      </p:sp>
      <p:sp>
        <p:nvSpPr>
          <p:cNvPr id="10" name="Table Placeholder 8"/>
          <p:cNvSpPr>
            <a:spLocks noGrp="1"/>
          </p:cNvSpPr>
          <p:nvPr>
            <p:ph type="tbl" sz="quarter" idx="13"/>
          </p:nvPr>
        </p:nvSpPr>
        <p:spPr bwMode="gray">
          <a:xfrm>
            <a:off x="2032000" y="2233263"/>
            <a:ext cx="8128000" cy="2966751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 bwMode="black">
          <a:xfrm>
            <a:off x="838201" y="6356351"/>
            <a:ext cx="1358591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8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black">
          <a:xfrm>
            <a:off x="9891133" y="6356351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658069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itle and Content (Solid Dark)">
    <p:bg bwMode="black">
      <p:bgPr>
        <a:gradFill>
          <a:gsLst>
            <a:gs pos="100000">
              <a:schemeClr val="tx1">
                <a:lumMod val="80000"/>
              </a:schemeClr>
            </a:gs>
            <a:gs pos="63000">
              <a:schemeClr val="tx1"/>
            </a:gs>
            <a:gs pos="86000">
              <a:schemeClr val="tx1">
                <a:lumMod val="9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 bwMode="white">
          <a:xfrm>
            <a:off x="0" y="0"/>
            <a:ext cx="12192000" cy="1159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Code Demo (Click to Edit)</a:t>
            </a:r>
          </a:p>
        </p:txBody>
      </p:sp>
      <p:sp>
        <p:nvSpPr>
          <p:cNvPr id="14" name="Table Placeholder 8"/>
          <p:cNvSpPr>
            <a:spLocks noGrp="1"/>
          </p:cNvSpPr>
          <p:nvPr>
            <p:ph type="tbl" sz="quarter" idx="13"/>
          </p:nvPr>
        </p:nvSpPr>
        <p:spPr bwMode="gray">
          <a:xfrm>
            <a:off x="2032000" y="2233263"/>
            <a:ext cx="8128000" cy="2966751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 bwMode="white">
          <a:xfrm>
            <a:off x="838201" y="6356351"/>
            <a:ext cx="135859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3302178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white">
          <a:xfrm>
            <a:off x="9891133" y="6356351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701979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and Content (Solid Dark)">
    <p:bg bwMode="black"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815898" y="287065"/>
            <a:ext cx="3521927" cy="2734915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3"/>
          </p:nvPr>
        </p:nvSpPr>
        <p:spPr bwMode="white">
          <a:xfrm>
            <a:off x="815977" y="3211514"/>
            <a:ext cx="3521849" cy="2475609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976787" y="504856"/>
            <a:ext cx="9618920" cy="5413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4976789" y="1067566"/>
            <a:ext cx="9516215" cy="485060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 bwMode="white">
          <a:xfrm>
            <a:off x="838201" y="6356351"/>
            <a:ext cx="135859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3302178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white">
          <a:xfrm>
            <a:off x="9891133" y="6356351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381977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 and Content (Solid Dark)">
    <p:bg bwMode="black"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3"/>
          </p:nvPr>
        </p:nvSpPr>
        <p:spPr bwMode="white">
          <a:xfrm>
            <a:off x="815895" y="1365205"/>
            <a:ext cx="10555696" cy="156718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373458" y="3222703"/>
            <a:ext cx="9387471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1373459" y="3771873"/>
            <a:ext cx="9287236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1"/>
          </p:nvPr>
        </p:nvSpPr>
        <p:spPr bwMode="white">
          <a:xfrm>
            <a:off x="838201" y="6356351"/>
            <a:ext cx="1358591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8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 bwMode="white">
          <a:xfrm>
            <a:off x="9891133" y="6356351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236898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reenshot Light Background Horizontal">
    <p:bg bwMode="auto"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815898" y="287065"/>
            <a:ext cx="3521927" cy="273491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 bwMode="black">
          <a:xfrm>
            <a:off x="815977" y="3211514"/>
            <a:ext cx="3521849" cy="2475609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976787" y="504856"/>
            <a:ext cx="9618920" cy="5413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4976789" y="1067566"/>
            <a:ext cx="9516215" cy="485060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2"/>
          </p:nvPr>
        </p:nvSpPr>
        <p:spPr bwMode="black">
          <a:xfrm>
            <a:off x="838201" y="6356351"/>
            <a:ext cx="1358591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8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3"/>
          </p:nvPr>
        </p:nvSpPr>
        <p:spPr bwMode="black">
          <a:xfrm>
            <a:off x="9891133" y="6356351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6611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9" Type="http://schemas.openxmlformats.org/officeDocument/2006/relationships/slideLayout" Target="../slideLayouts/slideLayout51.xml"/><Relationship Id="rId21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46.xml"/><Relationship Id="rId42" Type="http://schemas.openxmlformats.org/officeDocument/2006/relationships/slideLayout" Target="../slideLayouts/slideLayout54.xml"/><Relationship Id="rId47" Type="http://schemas.openxmlformats.org/officeDocument/2006/relationships/slideLayout" Target="../slideLayouts/slideLayout59.xml"/><Relationship Id="rId50" Type="http://schemas.openxmlformats.org/officeDocument/2006/relationships/slideLayout" Target="../slideLayouts/slideLayout62.xml"/><Relationship Id="rId55" Type="http://schemas.openxmlformats.org/officeDocument/2006/relationships/theme" Target="../theme/theme2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33" Type="http://schemas.openxmlformats.org/officeDocument/2006/relationships/slideLayout" Target="../slideLayouts/slideLayout45.xml"/><Relationship Id="rId38" Type="http://schemas.openxmlformats.org/officeDocument/2006/relationships/slideLayout" Target="../slideLayouts/slideLayout50.xml"/><Relationship Id="rId46" Type="http://schemas.openxmlformats.org/officeDocument/2006/relationships/slideLayout" Target="../slideLayouts/slideLayout58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29" Type="http://schemas.openxmlformats.org/officeDocument/2006/relationships/slideLayout" Target="../slideLayouts/slideLayout41.xml"/><Relationship Id="rId41" Type="http://schemas.openxmlformats.org/officeDocument/2006/relationships/slideLayout" Target="../slideLayouts/slideLayout53.xml"/><Relationship Id="rId54" Type="http://schemas.openxmlformats.org/officeDocument/2006/relationships/slideLayout" Target="../slideLayouts/slideLayout66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32" Type="http://schemas.openxmlformats.org/officeDocument/2006/relationships/slideLayout" Target="../slideLayouts/slideLayout44.xml"/><Relationship Id="rId37" Type="http://schemas.openxmlformats.org/officeDocument/2006/relationships/slideLayout" Target="../slideLayouts/slideLayout49.xml"/><Relationship Id="rId40" Type="http://schemas.openxmlformats.org/officeDocument/2006/relationships/slideLayout" Target="../slideLayouts/slideLayout52.xml"/><Relationship Id="rId45" Type="http://schemas.openxmlformats.org/officeDocument/2006/relationships/slideLayout" Target="../slideLayouts/slideLayout57.xml"/><Relationship Id="rId53" Type="http://schemas.openxmlformats.org/officeDocument/2006/relationships/slideLayout" Target="../slideLayouts/slideLayout65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36" Type="http://schemas.openxmlformats.org/officeDocument/2006/relationships/slideLayout" Target="../slideLayouts/slideLayout48.xml"/><Relationship Id="rId49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31" Type="http://schemas.openxmlformats.org/officeDocument/2006/relationships/slideLayout" Target="../slideLayouts/slideLayout43.xml"/><Relationship Id="rId44" Type="http://schemas.openxmlformats.org/officeDocument/2006/relationships/slideLayout" Target="../slideLayouts/slideLayout56.xml"/><Relationship Id="rId52" Type="http://schemas.openxmlformats.org/officeDocument/2006/relationships/slideLayout" Target="../slideLayouts/slideLayout64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Relationship Id="rId30" Type="http://schemas.openxmlformats.org/officeDocument/2006/relationships/slideLayout" Target="../slideLayouts/slideLayout42.xml"/><Relationship Id="rId35" Type="http://schemas.openxmlformats.org/officeDocument/2006/relationships/slideLayout" Target="../slideLayouts/slideLayout47.xml"/><Relationship Id="rId43" Type="http://schemas.openxmlformats.org/officeDocument/2006/relationships/slideLayout" Target="../slideLayouts/slideLayout55.xml"/><Relationship Id="rId48" Type="http://schemas.openxmlformats.org/officeDocument/2006/relationships/slideLayout" Target="../slideLayouts/slideLayout60.xml"/><Relationship Id="rId8" Type="http://schemas.openxmlformats.org/officeDocument/2006/relationships/slideLayout" Target="../slideLayouts/slideLayout20.xml"/><Relationship Id="rId51" Type="http://schemas.openxmlformats.org/officeDocument/2006/relationships/slideLayout" Target="../slideLayouts/slideLayout63.xml"/><Relationship Id="rId3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9.xml"/><Relationship Id="rId18" Type="http://schemas.openxmlformats.org/officeDocument/2006/relationships/slideLayout" Target="../slideLayouts/slideLayout84.xml"/><Relationship Id="rId26" Type="http://schemas.openxmlformats.org/officeDocument/2006/relationships/slideLayout" Target="../slideLayouts/slideLayout92.xml"/><Relationship Id="rId39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69.xml"/><Relationship Id="rId21" Type="http://schemas.openxmlformats.org/officeDocument/2006/relationships/slideLayout" Target="../slideLayouts/slideLayout87.xml"/><Relationship Id="rId34" Type="http://schemas.openxmlformats.org/officeDocument/2006/relationships/slideLayout" Target="../slideLayouts/slideLayout100.xml"/><Relationship Id="rId42" Type="http://schemas.openxmlformats.org/officeDocument/2006/relationships/slideLayout" Target="../slideLayouts/slideLayout108.xml"/><Relationship Id="rId47" Type="http://schemas.openxmlformats.org/officeDocument/2006/relationships/slideLayout" Target="../slideLayouts/slideLayout113.xml"/><Relationship Id="rId50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slideLayout" Target="../slideLayouts/slideLayout83.xml"/><Relationship Id="rId25" Type="http://schemas.openxmlformats.org/officeDocument/2006/relationships/slideLayout" Target="../slideLayouts/slideLayout91.xml"/><Relationship Id="rId33" Type="http://schemas.openxmlformats.org/officeDocument/2006/relationships/slideLayout" Target="../slideLayouts/slideLayout99.xml"/><Relationship Id="rId38" Type="http://schemas.openxmlformats.org/officeDocument/2006/relationships/slideLayout" Target="../slideLayouts/slideLayout104.xml"/><Relationship Id="rId46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82.xml"/><Relationship Id="rId20" Type="http://schemas.openxmlformats.org/officeDocument/2006/relationships/slideLayout" Target="../slideLayouts/slideLayout86.xml"/><Relationship Id="rId29" Type="http://schemas.openxmlformats.org/officeDocument/2006/relationships/slideLayout" Target="../slideLayouts/slideLayout95.xml"/><Relationship Id="rId41" Type="http://schemas.openxmlformats.org/officeDocument/2006/relationships/slideLayout" Target="../slideLayouts/slideLayout107.xml"/><Relationship Id="rId54" Type="http://schemas.openxmlformats.org/officeDocument/2006/relationships/theme" Target="../theme/theme3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24" Type="http://schemas.openxmlformats.org/officeDocument/2006/relationships/slideLayout" Target="../slideLayouts/slideLayout90.xml"/><Relationship Id="rId32" Type="http://schemas.openxmlformats.org/officeDocument/2006/relationships/slideLayout" Target="../slideLayouts/slideLayout98.xml"/><Relationship Id="rId37" Type="http://schemas.openxmlformats.org/officeDocument/2006/relationships/slideLayout" Target="../slideLayouts/slideLayout103.xml"/><Relationship Id="rId40" Type="http://schemas.openxmlformats.org/officeDocument/2006/relationships/slideLayout" Target="../slideLayouts/slideLayout106.xml"/><Relationship Id="rId45" Type="http://schemas.openxmlformats.org/officeDocument/2006/relationships/slideLayout" Target="../slideLayouts/slideLayout111.xml"/><Relationship Id="rId53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81.xml"/><Relationship Id="rId23" Type="http://schemas.openxmlformats.org/officeDocument/2006/relationships/slideLayout" Target="../slideLayouts/slideLayout89.xml"/><Relationship Id="rId28" Type="http://schemas.openxmlformats.org/officeDocument/2006/relationships/slideLayout" Target="../slideLayouts/slideLayout94.xml"/><Relationship Id="rId36" Type="http://schemas.openxmlformats.org/officeDocument/2006/relationships/slideLayout" Target="../slideLayouts/slideLayout102.xml"/><Relationship Id="rId49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76.xml"/><Relationship Id="rId19" Type="http://schemas.openxmlformats.org/officeDocument/2006/relationships/slideLayout" Target="../slideLayouts/slideLayout85.xml"/><Relationship Id="rId31" Type="http://schemas.openxmlformats.org/officeDocument/2006/relationships/slideLayout" Target="../slideLayouts/slideLayout97.xml"/><Relationship Id="rId44" Type="http://schemas.openxmlformats.org/officeDocument/2006/relationships/slideLayout" Target="../slideLayouts/slideLayout110.xml"/><Relationship Id="rId52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Relationship Id="rId22" Type="http://schemas.openxmlformats.org/officeDocument/2006/relationships/slideLayout" Target="../slideLayouts/slideLayout88.xml"/><Relationship Id="rId27" Type="http://schemas.openxmlformats.org/officeDocument/2006/relationships/slideLayout" Target="../slideLayouts/slideLayout93.xml"/><Relationship Id="rId30" Type="http://schemas.openxmlformats.org/officeDocument/2006/relationships/slideLayout" Target="../slideLayouts/slideLayout96.xml"/><Relationship Id="rId35" Type="http://schemas.openxmlformats.org/officeDocument/2006/relationships/slideLayout" Target="../slideLayouts/slideLayout101.xml"/><Relationship Id="rId43" Type="http://schemas.openxmlformats.org/officeDocument/2006/relationships/slideLayout" Target="../slideLayouts/slideLayout109.xml"/><Relationship Id="rId48" Type="http://schemas.openxmlformats.org/officeDocument/2006/relationships/slideLayout" Target="../slideLayouts/slideLayout114.xml"/><Relationship Id="rId8" Type="http://schemas.openxmlformats.org/officeDocument/2006/relationships/slideLayout" Target="../slideLayouts/slideLayout74.xml"/><Relationship Id="rId51" Type="http://schemas.openxmlformats.org/officeDocument/2006/relationships/slideLayout" Target="../slideLayouts/slideLayout117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2.xml"/><Relationship Id="rId18" Type="http://schemas.openxmlformats.org/officeDocument/2006/relationships/slideLayout" Target="../slideLayouts/slideLayout137.xml"/><Relationship Id="rId26" Type="http://schemas.openxmlformats.org/officeDocument/2006/relationships/slideLayout" Target="../slideLayouts/slideLayout145.xml"/><Relationship Id="rId39" Type="http://schemas.openxmlformats.org/officeDocument/2006/relationships/slideLayout" Target="../slideLayouts/slideLayout158.xml"/><Relationship Id="rId21" Type="http://schemas.openxmlformats.org/officeDocument/2006/relationships/slideLayout" Target="../slideLayouts/slideLayout140.xml"/><Relationship Id="rId34" Type="http://schemas.openxmlformats.org/officeDocument/2006/relationships/slideLayout" Target="../slideLayouts/slideLayout153.xml"/><Relationship Id="rId42" Type="http://schemas.openxmlformats.org/officeDocument/2006/relationships/slideLayout" Target="../slideLayouts/slideLayout161.xml"/><Relationship Id="rId47" Type="http://schemas.openxmlformats.org/officeDocument/2006/relationships/slideLayout" Target="../slideLayouts/slideLayout166.xml"/><Relationship Id="rId50" Type="http://schemas.openxmlformats.org/officeDocument/2006/relationships/slideLayout" Target="../slideLayouts/slideLayout169.xml"/><Relationship Id="rId55" Type="http://schemas.openxmlformats.org/officeDocument/2006/relationships/slideLayout" Target="../slideLayouts/slideLayout174.xml"/><Relationship Id="rId7" Type="http://schemas.openxmlformats.org/officeDocument/2006/relationships/slideLayout" Target="../slideLayouts/slideLayout126.xml"/><Relationship Id="rId12" Type="http://schemas.openxmlformats.org/officeDocument/2006/relationships/slideLayout" Target="../slideLayouts/slideLayout131.xml"/><Relationship Id="rId17" Type="http://schemas.openxmlformats.org/officeDocument/2006/relationships/slideLayout" Target="../slideLayouts/slideLayout136.xml"/><Relationship Id="rId25" Type="http://schemas.openxmlformats.org/officeDocument/2006/relationships/slideLayout" Target="../slideLayouts/slideLayout144.xml"/><Relationship Id="rId33" Type="http://schemas.openxmlformats.org/officeDocument/2006/relationships/slideLayout" Target="../slideLayouts/slideLayout152.xml"/><Relationship Id="rId38" Type="http://schemas.openxmlformats.org/officeDocument/2006/relationships/slideLayout" Target="../slideLayouts/slideLayout157.xml"/><Relationship Id="rId46" Type="http://schemas.openxmlformats.org/officeDocument/2006/relationships/slideLayout" Target="../slideLayouts/slideLayout165.xml"/><Relationship Id="rId2" Type="http://schemas.openxmlformats.org/officeDocument/2006/relationships/slideLayout" Target="../slideLayouts/slideLayout121.xml"/><Relationship Id="rId16" Type="http://schemas.openxmlformats.org/officeDocument/2006/relationships/slideLayout" Target="../slideLayouts/slideLayout135.xml"/><Relationship Id="rId20" Type="http://schemas.openxmlformats.org/officeDocument/2006/relationships/slideLayout" Target="../slideLayouts/slideLayout139.xml"/><Relationship Id="rId29" Type="http://schemas.openxmlformats.org/officeDocument/2006/relationships/slideLayout" Target="../slideLayouts/slideLayout148.xml"/><Relationship Id="rId41" Type="http://schemas.openxmlformats.org/officeDocument/2006/relationships/slideLayout" Target="../slideLayouts/slideLayout160.xml"/><Relationship Id="rId54" Type="http://schemas.openxmlformats.org/officeDocument/2006/relationships/slideLayout" Target="../slideLayouts/slideLayout173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24" Type="http://schemas.openxmlformats.org/officeDocument/2006/relationships/slideLayout" Target="../slideLayouts/slideLayout143.xml"/><Relationship Id="rId32" Type="http://schemas.openxmlformats.org/officeDocument/2006/relationships/slideLayout" Target="../slideLayouts/slideLayout151.xml"/><Relationship Id="rId37" Type="http://schemas.openxmlformats.org/officeDocument/2006/relationships/slideLayout" Target="../slideLayouts/slideLayout156.xml"/><Relationship Id="rId40" Type="http://schemas.openxmlformats.org/officeDocument/2006/relationships/slideLayout" Target="../slideLayouts/slideLayout159.xml"/><Relationship Id="rId45" Type="http://schemas.openxmlformats.org/officeDocument/2006/relationships/slideLayout" Target="../slideLayouts/slideLayout164.xml"/><Relationship Id="rId53" Type="http://schemas.openxmlformats.org/officeDocument/2006/relationships/slideLayout" Target="../slideLayouts/slideLayout172.xml"/><Relationship Id="rId5" Type="http://schemas.openxmlformats.org/officeDocument/2006/relationships/slideLayout" Target="../slideLayouts/slideLayout124.xml"/><Relationship Id="rId15" Type="http://schemas.openxmlformats.org/officeDocument/2006/relationships/slideLayout" Target="../slideLayouts/slideLayout134.xml"/><Relationship Id="rId23" Type="http://schemas.openxmlformats.org/officeDocument/2006/relationships/slideLayout" Target="../slideLayouts/slideLayout142.xml"/><Relationship Id="rId28" Type="http://schemas.openxmlformats.org/officeDocument/2006/relationships/slideLayout" Target="../slideLayouts/slideLayout147.xml"/><Relationship Id="rId36" Type="http://schemas.openxmlformats.org/officeDocument/2006/relationships/slideLayout" Target="../slideLayouts/slideLayout155.xml"/><Relationship Id="rId49" Type="http://schemas.openxmlformats.org/officeDocument/2006/relationships/slideLayout" Target="../slideLayouts/slideLayout168.xml"/><Relationship Id="rId57" Type="http://schemas.openxmlformats.org/officeDocument/2006/relationships/theme" Target="../theme/theme4.xml"/><Relationship Id="rId10" Type="http://schemas.openxmlformats.org/officeDocument/2006/relationships/slideLayout" Target="../slideLayouts/slideLayout129.xml"/><Relationship Id="rId19" Type="http://schemas.openxmlformats.org/officeDocument/2006/relationships/slideLayout" Target="../slideLayouts/slideLayout138.xml"/><Relationship Id="rId31" Type="http://schemas.openxmlformats.org/officeDocument/2006/relationships/slideLayout" Target="../slideLayouts/slideLayout150.xml"/><Relationship Id="rId44" Type="http://schemas.openxmlformats.org/officeDocument/2006/relationships/slideLayout" Target="../slideLayouts/slideLayout163.xml"/><Relationship Id="rId52" Type="http://schemas.openxmlformats.org/officeDocument/2006/relationships/slideLayout" Target="../slideLayouts/slideLayout171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Relationship Id="rId14" Type="http://schemas.openxmlformats.org/officeDocument/2006/relationships/slideLayout" Target="../slideLayouts/slideLayout133.xml"/><Relationship Id="rId22" Type="http://schemas.openxmlformats.org/officeDocument/2006/relationships/slideLayout" Target="../slideLayouts/slideLayout141.xml"/><Relationship Id="rId27" Type="http://schemas.openxmlformats.org/officeDocument/2006/relationships/slideLayout" Target="../slideLayouts/slideLayout146.xml"/><Relationship Id="rId30" Type="http://schemas.openxmlformats.org/officeDocument/2006/relationships/slideLayout" Target="../slideLayouts/slideLayout149.xml"/><Relationship Id="rId35" Type="http://schemas.openxmlformats.org/officeDocument/2006/relationships/slideLayout" Target="../slideLayouts/slideLayout154.xml"/><Relationship Id="rId43" Type="http://schemas.openxmlformats.org/officeDocument/2006/relationships/slideLayout" Target="../slideLayouts/slideLayout162.xml"/><Relationship Id="rId48" Type="http://schemas.openxmlformats.org/officeDocument/2006/relationships/slideLayout" Target="../slideLayouts/slideLayout167.xml"/><Relationship Id="rId56" Type="http://schemas.openxmlformats.org/officeDocument/2006/relationships/slideLayout" Target="../slideLayouts/slideLayout175.xml"/><Relationship Id="rId8" Type="http://schemas.openxmlformats.org/officeDocument/2006/relationships/slideLayout" Target="../slideLayouts/slideLayout127.xml"/><Relationship Id="rId51" Type="http://schemas.openxmlformats.org/officeDocument/2006/relationships/slideLayout" Target="../slideLayouts/slideLayout170.xml"/><Relationship Id="rId3" Type="http://schemas.openxmlformats.org/officeDocument/2006/relationships/slideLayout" Target="../slideLayouts/slideLayout122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88.xml"/><Relationship Id="rId18" Type="http://schemas.openxmlformats.org/officeDocument/2006/relationships/slideLayout" Target="../slideLayouts/slideLayout193.xml"/><Relationship Id="rId26" Type="http://schemas.openxmlformats.org/officeDocument/2006/relationships/slideLayout" Target="../slideLayouts/slideLayout201.xml"/><Relationship Id="rId39" Type="http://schemas.openxmlformats.org/officeDocument/2006/relationships/slideLayout" Target="../slideLayouts/slideLayout214.xml"/><Relationship Id="rId3" Type="http://schemas.openxmlformats.org/officeDocument/2006/relationships/slideLayout" Target="../slideLayouts/slideLayout178.xml"/><Relationship Id="rId21" Type="http://schemas.openxmlformats.org/officeDocument/2006/relationships/slideLayout" Target="../slideLayouts/slideLayout196.xml"/><Relationship Id="rId34" Type="http://schemas.openxmlformats.org/officeDocument/2006/relationships/slideLayout" Target="../slideLayouts/slideLayout209.xml"/><Relationship Id="rId42" Type="http://schemas.openxmlformats.org/officeDocument/2006/relationships/slideLayout" Target="../slideLayouts/slideLayout217.xml"/><Relationship Id="rId47" Type="http://schemas.openxmlformats.org/officeDocument/2006/relationships/slideLayout" Target="../slideLayouts/slideLayout222.xml"/><Relationship Id="rId7" Type="http://schemas.openxmlformats.org/officeDocument/2006/relationships/slideLayout" Target="../slideLayouts/slideLayout182.xml"/><Relationship Id="rId12" Type="http://schemas.openxmlformats.org/officeDocument/2006/relationships/slideLayout" Target="../slideLayouts/slideLayout187.xml"/><Relationship Id="rId17" Type="http://schemas.openxmlformats.org/officeDocument/2006/relationships/slideLayout" Target="../slideLayouts/slideLayout192.xml"/><Relationship Id="rId25" Type="http://schemas.openxmlformats.org/officeDocument/2006/relationships/slideLayout" Target="../slideLayouts/slideLayout200.xml"/><Relationship Id="rId33" Type="http://schemas.openxmlformats.org/officeDocument/2006/relationships/slideLayout" Target="../slideLayouts/slideLayout208.xml"/><Relationship Id="rId38" Type="http://schemas.openxmlformats.org/officeDocument/2006/relationships/slideLayout" Target="../slideLayouts/slideLayout213.xml"/><Relationship Id="rId46" Type="http://schemas.openxmlformats.org/officeDocument/2006/relationships/slideLayout" Target="../slideLayouts/slideLayout221.xml"/><Relationship Id="rId2" Type="http://schemas.openxmlformats.org/officeDocument/2006/relationships/slideLayout" Target="../slideLayouts/slideLayout177.xml"/><Relationship Id="rId16" Type="http://schemas.openxmlformats.org/officeDocument/2006/relationships/slideLayout" Target="../slideLayouts/slideLayout191.xml"/><Relationship Id="rId20" Type="http://schemas.openxmlformats.org/officeDocument/2006/relationships/slideLayout" Target="../slideLayouts/slideLayout195.xml"/><Relationship Id="rId29" Type="http://schemas.openxmlformats.org/officeDocument/2006/relationships/slideLayout" Target="../slideLayouts/slideLayout204.xml"/><Relationship Id="rId41" Type="http://schemas.openxmlformats.org/officeDocument/2006/relationships/slideLayout" Target="../slideLayouts/slideLayout216.xml"/><Relationship Id="rId1" Type="http://schemas.openxmlformats.org/officeDocument/2006/relationships/slideLayout" Target="../slideLayouts/slideLayout176.xml"/><Relationship Id="rId6" Type="http://schemas.openxmlformats.org/officeDocument/2006/relationships/slideLayout" Target="../slideLayouts/slideLayout181.xml"/><Relationship Id="rId11" Type="http://schemas.openxmlformats.org/officeDocument/2006/relationships/slideLayout" Target="../slideLayouts/slideLayout186.xml"/><Relationship Id="rId24" Type="http://schemas.openxmlformats.org/officeDocument/2006/relationships/slideLayout" Target="../slideLayouts/slideLayout199.xml"/><Relationship Id="rId32" Type="http://schemas.openxmlformats.org/officeDocument/2006/relationships/slideLayout" Target="../slideLayouts/slideLayout207.xml"/><Relationship Id="rId37" Type="http://schemas.openxmlformats.org/officeDocument/2006/relationships/slideLayout" Target="../slideLayouts/slideLayout212.xml"/><Relationship Id="rId40" Type="http://schemas.openxmlformats.org/officeDocument/2006/relationships/slideLayout" Target="../slideLayouts/slideLayout215.xml"/><Relationship Id="rId45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180.xml"/><Relationship Id="rId15" Type="http://schemas.openxmlformats.org/officeDocument/2006/relationships/slideLayout" Target="../slideLayouts/slideLayout190.xml"/><Relationship Id="rId23" Type="http://schemas.openxmlformats.org/officeDocument/2006/relationships/slideLayout" Target="../slideLayouts/slideLayout198.xml"/><Relationship Id="rId28" Type="http://schemas.openxmlformats.org/officeDocument/2006/relationships/slideLayout" Target="../slideLayouts/slideLayout203.xml"/><Relationship Id="rId36" Type="http://schemas.openxmlformats.org/officeDocument/2006/relationships/slideLayout" Target="../slideLayouts/slideLayout211.xml"/><Relationship Id="rId49" Type="http://schemas.openxmlformats.org/officeDocument/2006/relationships/theme" Target="../theme/theme5.xml"/><Relationship Id="rId10" Type="http://schemas.openxmlformats.org/officeDocument/2006/relationships/slideLayout" Target="../slideLayouts/slideLayout185.xml"/><Relationship Id="rId19" Type="http://schemas.openxmlformats.org/officeDocument/2006/relationships/slideLayout" Target="../slideLayouts/slideLayout194.xml"/><Relationship Id="rId31" Type="http://schemas.openxmlformats.org/officeDocument/2006/relationships/slideLayout" Target="../slideLayouts/slideLayout206.xml"/><Relationship Id="rId44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179.xml"/><Relationship Id="rId9" Type="http://schemas.openxmlformats.org/officeDocument/2006/relationships/slideLayout" Target="../slideLayouts/slideLayout184.xml"/><Relationship Id="rId14" Type="http://schemas.openxmlformats.org/officeDocument/2006/relationships/slideLayout" Target="../slideLayouts/slideLayout189.xml"/><Relationship Id="rId22" Type="http://schemas.openxmlformats.org/officeDocument/2006/relationships/slideLayout" Target="../slideLayouts/slideLayout197.xml"/><Relationship Id="rId27" Type="http://schemas.openxmlformats.org/officeDocument/2006/relationships/slideLayout" Target="../slideLayouts/slideLayout202.xml"/><Relationship Id="rId30" Type="http://schemas.openxmlformats.org/officeDocument/2006/relationships/slideLayout" Target="../slideLayouts/slideLayout205.xml"/><Relationship Id="rId35" Type="http://schemas.openxmlformats.org/officeDocument/2006/relationships/slideLayout" Target="../slideLayouts/slideLayout210.xml"/><Relationship Id="rId43" Type="http://schemas.openxmlformats.org/officeDocument/2006/relationships/slideLayout" Target="../slideLayouts/slideLayout218.xml"/><Relationship Id="rId48" Type="http://schemas.openxmlformats.org/officeDocument/2006/relationships/slideLayout" Target="../slideLayouts/slideLayout223.xml"/><Relationship Id="rId8" Type="http://schemas.openxmlformats.org/officeDocument/2006/relationships/slideLayout" Target="../slideLayouts/slideLayout18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C4E50F-95F6-454C-A8E9-371D5D67D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290C8E-D705-42B4-B56A-DFDF973EF4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2DD534-9A7E-4FBC-B63E-740D7D3510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17EE85-7581-49C5-990B-BA93146C5C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FEF866-07EE-4CFD-B454-3771137185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8D3D5E-4F99-4AD8-B1B0-34401BBDE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838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black">
          <a:xfrm>
            <a:off x="838201" y="6356351"/>
            <a:ext cx="13585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8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black">
          <a:xfrm>
            <a:off x="9891133" y="6356351"/>
            <a:ext cx="1462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EF2DABB6-A77B-47DC-A3A0-5FF2DB52F300}" type="slidenum">
              <a:rPr lang="en-US" smtClean="0">
                <a:solidFill>
                  <a:srgbClr val="FFFF3B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3B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950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  <p:sldLayoutId id="2147483700" r:id="rId27"/>
    <p:sldLayoutId id="2147483701" r:id="rId28"/>
    <p:sldLayoutId id="2147483702" r:id="rId29"/>
    <p:sldLayoutId id="2147483703" r:id="rId30"/>
    <p:sldLayoutId id="2147483704" r:id="rId31"/>
    <p:sldLayoutId id="2147483705" r:id="rId32"/>
    <p:sldLayoutId id="2147483706" r:id="rId33"/>
    <p:sldLayoutId id="2147483707" r:id="rId34"/>
    <p:sldLayoutId id="2147483708" r:id="rId35"/>
    <p:sldLayoutId id="2147483709" r:id="rId36"/>
    <p:sldLayoutId id="2147483710" r:id="rId37"/>
    <p:sldLayoutId id="2147483711" r:id="rId38"/>
    <p:sldLayoutId id="2147483712" r:id="rId39"/>
    <p:sldLayoutId id="2147483713" r:id="rId40"/>
    <p:sldLayoutId id="2147483714" r:id="rId41"/>
    <p:sldLayoutId id="2147483715" r:id="rId42"/>
    <p:sldLayoutId id="2147483716" r:id="rId43"/>
    <p:sldLayoutId id="2147483717" r:id="rId44"/>
    <p:sldLayoutId id="2147483718" r:id="rId45"/>
    <p:sldLayoutId id="2147483719" r:id="rId46"/>
    <p:sldLayoutId id="2147483720" r:id="rId47"/>
    <p:sldLayoutId id="2147483721" r:id="rId48"/>
    <p:sldLayoutId id="2147483722" r:id="rId49"/>
    <p:sldLayoutId id="2147483723" r:id="rId50"/>
    <p:sldLayoutId id="2147483724" r:id="rId51"/>
    <p:sldLayoutId id="2147483725" r:id="rId52"/>
    <p:sldLayoutId id="2147483837" r:id="rId53"/>
    <p:sldLayoutId id="2147483839" r:id="rId54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100000"/>
        </a:lnSpc>
        <a:spcBef>
          <a:spcPts val="10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black">
          <a:xfrm>
            <a:off x="838201" y="6356351"/>
            <a:ext cx="13585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8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black">
          <a:xfrm>
            <a:off x="9891133" y="6356351"/>
            <a:ext cx="1462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EF2DABB6-A77B-47DC-A3A0-5FF2DB52F300}" type="slidenum">
              <a:rPr lang="en-US" smtClean="0">
                <a:solidFill>
                  <a:srgbClr val="FFFF3B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3B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004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  <p:sldLayoutId id="2147483744" r:id="rId18"/>
    <p:sldLayoutId id="2147483745" r:id="rId19"/>
    <p:sldLayoutId id="2147483746" r:id="rId20"/>
    <p:sldLayoutId id="2147483747" r:id="rId21"/>
    <p:sldLayoutId id="2147483748" r:id="rId22"/>
    <p:sldLayoutId id="2147483749" r:id="rId23"/>
    <p:sldLayoutId id="2147483750" r:id="rId24"/>
    <p:sldLayoutId id="2147483751" r:id="rId25"/>
    <p:sldLayoutId id="2147483752" r:id="rId26"/>
    <p:sldLayoutId id="2147483753" r:id="rId27"/>
    <p:sldLayoutId id="2147483754" r:id="rId28"/>
    <p:sldLayoutId id="2147483755" r:id="rId29"/>
    <p:sldLayoutId id="2147483756" r:id="rId30"/>
    <p:sldLayoutId id="2147483757" r:id="rId31"/>
    <p:sldLayoutId id="2147483758" r:id="rId32"/>
    <p:sldLayoutId id="2147483759" r:id="rId33"/>
    <p:sldLayoutId id="2147483760" r:id="rId34"/>
    <p:sldLayoutId id="2147483761" r:id="rId35"/>
    <p:sldLayoutId id="2147483762" r:id="rId36"/>
    <p:sldLayoutId id="2147483763" r:id="rId37"/>
    <p:sldLayoutId id="2147483764" r:id="rId38"/>
    <p:sldLayoutId id="2147483765" r:id="rId39"/>
    <p:sldLayoutId id="2147483766" r:id="rId40"/>
    <p:sldLayoutId id="2147483767" r:id="rId41"/>
    <p:sldLayoutId id="2147483768" r:id="rId42"/>
    <p:sldLayoutId id="2147483769" r:id="rId43"/>
    <p:sldLayoutId id="2147483770" r:id="rId44"/>
    <p:sldLayoutId id="2147483771" r:id="rId45"/>
    <p:sldLayoutId id="2147483772" r:id="rId46"/>
    <p:sldLayoutId id="2147483773" r:id="rId47"/>
    <p:sldLayoutId id="2147483774" r:id="rId48"/>
    <p:sldLayoutId id="2147483775" r:id="rId49"/>
    <p:sldLayoutId id="2147483776" r:id="rId50"/>
    <p:sldLayoutId id="2147483777" r:id="rId51"/>
    <p:sldLayoutId id="2147483778" r:id="rId52"/>
    <p:sldLayoutId id="2147483780" r:id="rId53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100000"/>
        </a:lnSpc>
        <a:spcBef>
          <a:spcPts val="10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black">
          <a:xfrm>
            <a:off x="838201" y="6356351"/>
            <a:ext cx="13585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8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Here | mn.gov/websiteurl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black">
          <a:xfrm>
            <a:off x="9891133" y="6356351"/>
            <a:ext cx="1462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EF2DABB6-A77B-47DC-A3A0-5FF2DB52F300}" type="slidenum">
              <a:rPr lang="en-US" smtClean="0">
                <a:solidFill>
                  <a:srgbClr val="FFFF3B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3B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448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  <p:sldLayoutId id="2147483793" r:id="rId12"/>
    <p:sldLayoutId id="2147483794" r:id="rId13"/>
    <p:sldLayoutId id="2147483795" r:id="rId14"/>
    <p:sldLayoutId id="2147483796" r:id="rId15"/>
    <p:sldLayoutId id="2147483797" r:id="rId16"/>
    <p:sldLayoutId id="2147483798" r:id="rId17"/>
    <p:sldLayoutId id="2147483799" r:id="rId18"/>
    <p:sldLayoutId id="2147483800" r:id="rId19"/>
    <p:sldLayoutId id="2147483801" r:id="rId20"/>
    <p:sldLayoutId id="2147483802" r:id="rId21"/>
    <p:sldLayoutId id="2147483803" r:id="rId22"/>
    <p:sldLayoutId id="2147483804" r:id="rId23"/>
    <p:sldLayoutId id="2147483805" r:id="rId24"/>
    <p:sldLayoutId id="2147483806" r:id="rId25"/>
    <p:sldLayoutId id="2147483807" r:id="rId26"/>
    <p:sldLayoutId id="2147483808" r:id="rId27"/>
    <p:sldLayoutId id="2147483809" r:id="rId28"/>
    <p:sldLayoutId id="2147483810" r:id="rId29"/>
    <p:sldLayoutId id="2147483811" r:id="rId30"/>
    <p:sldLayoutId id="2147483812" r:id="rId31"/>
    <p:sldLayoutId id="2147483813" r:id="rId32"/>
    <p:sldLayoutId id="2147483814" r:id="rId33"/>
    <p:sldLayoutId id="2147483815" r:id="rId34"/>
    <p:sldLayoutId id="2147483816" r:id="rId35"/>
    <p:sldLayoutId id="2147483817" r:id="rId36"/>
    <p:sldLayoutId id="2147483818" r:id="rId37"/>
    <p:sldLayoutId id="2147483819" r:id="rId38"/>
    <p:sldLayoutId id="2147483820" r:id="rId39"/>
    <p:sldLayoutId id="2147483821" r:id="rId40"/>
    <p:sldLayoutId id="2147483822" r:id="rId41"/>
    <p:sldLayoutId id="2147483823" r:id="rId42"/>
    <p:sldLayoutId id="2147483824" r:id="rId43"/>
    <p:sldLayoutId id="2147483825" r:id="rId44"/>
    <p:sldLayoutId id="2147483826" r:id="rId45"/>
    <p:sldLayoutId id="2147483827" r:id="rId46"/>
    <p:sldLayoutId id="2147483828" r:id="rId47"/>
    <p:sldLayoutId id="2147483829" r:id="rId48"/>
    <p:sldLayoutId id="2147483830" r:id="rId49"/>
    <p:sldLayoutId id="2147483831" r:id="rId50"/>
    <p:sldLayoutId id="2147483832" r:id="rId51"/>
    <p:sldLayoutId id="2147483833" r:id="rId52"/>
    <p:sldLayoutId id="2147483834" r:id="rId53"/>
    <p:sldLayoutId id="2147483835" r:id="rId54"/>
    <p:sldLayoutId id="2147483836" r:id="rId55"/>
    <p:sldLayoutId id="2147483838" r:id="rId56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100000"/>
        </a:lnSpc>
        <a:spcBef>
          <a:spcPts val="10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3585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</a:t>
            </a:r>
            <a:r>
              <a:rPr lang="en-US">
                <a:solidFill>
                  <a:schemeClr val="accent1"/>
                </a:solidFill>
              </a:rPr>
              <a:t>|</a:t>
            </a:r>
            <a:r>
              <a:rPr lang="en-US"/>
              <a:t> mn.gov/websiteurl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91132" y="6356350"/>
            <a:ext cx="1462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0323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  <p:sldLayoutId id="2147483864" r:id="rId12"/>
    <p:sldLayoutId id="2147483865" r:id="rId13"/>
    <p:sldLayoutId id="2147483866" r:id="rId14"/>
    <p:sldLayoutId id="2147483867" r:id="rId15"/>
    <p:sldLayoutId id="2147483868" r:id="rId16"/>
    <p:sldLayoutId id="2147483869" r:id="rId17"/>
    <p:sldLayoutId id="2147483870" r:id="rId18"/>
    <p:sldLayoutId id="2147483871" r:id="rId19"/>
    <p:sldLayoutId id="2147483872" r:id="rId20"/>
    <p:sldLayoutId id="2147483873" r:id="rId21"/>
    <p:sldLayoutId id="2147483874" r:id="rId22"/>
    <p:sldLayoutId id="2147483875" r:id="rId23"/>
    <p:sldLayoutId id="2147483876" r:id="rId24"/>
    <p:sldLayoutId id="2147483877" r:id="rId25"/>
    <p:sldLayoutId id="2147483878" r:id="rId26"/>
    <p:sldLayoutId id="2147483879" r:id="rId27"/>
    <p:sldLayoutId id="2147483880" r:id="rId28"/>
    <p:sldLayoutId id="2147483881" r:id="rId29"/>
    <p:sldLayoutId id="2147483882" r:id="rId30"/>
    <p:sldLayoutId id="2147483883" r:id="rId31"/>
    <p:sldLayoutId id="2147483884" r:id="rId32"/>
    <p:sldLayoutId id="2147483885" r:id="rId33"/>
    <p:sldLayoutId id="2147483886" r:id="rId34"/>
    <p:sldLayoutId id="2147483887" r:id="rId35"/>
    <p:sldLayoutId id="2147483888" r:id="rId36"/>
    <p:sldLayoutId id="2147483889" r:id="rId37"/>
    <p:sldLayoutId id="2147483890" r:id="rId38"/>
    <p:sldLayoutId id="2147483891" r:id="rId39"/>
    <p:sldLayoutId id="2147483892" r:id="rId40"/>
    <p:sldLayoutId id="2147483893" r:id="rId41"/>
    <p:sldLayoutId id="2147483894" r:id="rId42"/>
    <p:sldLayoutId id="2147483895" r:id="rId43"/>
    <p:sldLayoutId id="2147483896" r:id="rId44"/>
    <p:sldLayoutId id="2147483897" r:id="rId45"/>
    <p:sldLayoutId id="2147483898" r:id="rId46"/>
    <p:sldLayoutId id="2147483899" r:id="rId47"/>
    <p:sldLayoutId id="2147483900" r:id="rId4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3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7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7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4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jpe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5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3.sv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5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mailto:Dan.Steward@state.mn.us" TargetMode="External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7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7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3477837"/>
            <a:ext cx="12192000" cy="1295182"/>
          </a:xfr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/>
          <a:lstStyle/>
          <a:p>
            <a:r>
              <a:rPr lang="en-US" b="1" dirty="0"/>
              <a:t>A Forest Landscape Approach to Water Quality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2802467" y="5041204"/>
            <a:ext cx="6587067" cy="76285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defRPr/>
            </a:pPr>
            <a:r>
              <a:rPr lang="en-US" sz="2800" dirty="0">
                <a:solidFill>
                  <a:srgbClr val="003865"/>
                </a:solidFill>
                <a:latin typeface="Calibri"/>
              </a:rPr>
              <a:t>Rainy-Lake of the Woods Watershed </a:t>
            </a:r>
          </a:p>
          <a:p>
            <a:pPr>
              <a:lnSpc>
                <a:spcPct val="100000"/>
              </a:lnSpc>
              <a:defRPr/>
            </a:pPr>
            <a:r>
              <a:rPr lang="en-US" sz="2800" dirty="0">
                <a:solidFill>
                  <a:srgbClr val="003865"/>
                </a:solidFill>
                <a:latin typeface="Calibri"/>
              </a:rPr>
              <a:t>Ask an Expert Seminar Series</a:t>
            </a:r>
          </a:p>
          <a:p>
            <a:pPr>
              <a:lnSpc>
                <a:spcPct val="100000"/>
              </a:lnSpc>
              <a:defRPr/>
            </a:pPr>
            <a:r>
              <a:rPr lang="en-US" sz="2800" dirty="0">
                <a:solidFill>
                  <a:srgbClr val="003865"/>
                </a:solidFill>
                <a:latin typeface="Calibri"/>
              </a:rPr>
              <a:t>August 19, 2020</a:t>
            </a:r>
          </a:p>
        </p:txBody>
      </p:sp>
      <p:pic>
        <p:nvPicPr>
          <p:cNvPr id="8" name="Picture 7" descr="Minnesota IT Services logo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53" y="5492581"/>
            <a:ext cx="3272835" cy="1374590"/>
          </a:xfrm>
          <a:prstGeom prst="rect">
            <a:avLst/>
          </a:prstGeom>
        </p:spPr>
      </p:pic>
      <p:pic>
        <p:nvPicPr>
          <p:cNvPr id="2" name="Picture Placeholder 1"/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16" b="36866"/>
          <a:stretch/>
        </p:blipFill>
        <p:spPr>
          <a:xfrm>
            <a:off x="-2" y="4929"/>
            <a:ext cx="12195159" cy="3472908"/>
          </a:xfrm>
        </p:spPr>
      </p:pic>
      <p:sp>
        <p:nvSpPr>
          <p:cNvPr id="13" name="TextBox 12"/>
          <p:cNvSpPr txBox="1"/>
          <p:nvPr/>
        </p:nvSpPr>
        <p:spPr>
          <a:xfrm>
            <a:off x="350794" y="5666696"/>
            <a:ext cx="3209270" cy="1026712"/>
          </a:xfrm>
          <a:prstGeom prst="rect">
            <a:avLst/>
          </a:prstGeom>
          <a:solidFill>
            <a:srgbClr val="E8E8E8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93" y="6179876"/>
            <a:ext cx="2894686" cy="524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312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63323C-8616-4DAF-8766-17082CD32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Inserts - Making the Forest Cover / </a:t>
            </a:r>
            <a:br>
              <a:rPr lang="en-US" dirty="0"/>
            </a:br>
            <a:r>
              <a:rPr lang="en-US" dirty="0"/>
              <a:t>Water Quality Connection</a:t>
            </a:r>
          </a:p>
        </p:txBody>
      </p:sp>
      <p:pic>
        <p:nvPicPr>
          <p:cNvPr id="4" name="Picture 3" descr="A picture containing water&#10;&#10;Description automatically generated">
            <a:extLst>
              <a:ext uri="{FF2B5EF4-FFF2-40B4-BE49-F238E27FC236}">
                <a16:creationId xmlns:a16="http://schemas.microsoft.com/office/drawing/2014/main" id="{0EB7992A-E28C-485F-92B4-EB77C5DCF6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518" y="1379455"/>
            <a:ext cx="4127926" cy="534202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9972A4-86AD-4A6F-82B8-343340937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z="2400" smtClean="0"/>
              <a:t>10</a:t>
            </a:fld>
            <a:endParaRPr lang="en-US" sz="2400" dirty="0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F39229FA-260B-400C-A195-06F9AF7842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333" y="1355392"/>
            <a:ext cx="4146520" cy="536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696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63323C-8616-4DAF-8766-17082CD32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Inserts continued</a:t>
            </a:r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0D8F0036-535E-4C50-8D64-2E5EDD0DF3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055" y="1443789"/>
            <a:ext cx="4183709" cy="527768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8DB26C0-FC74-4E78-9F09-AFF9FDDDC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z="2400" smtClean="0"/>
              <a:t>11</a:t>
            </a:fld>
            <a:endParaRPr lang="en-US" sz="2400" dirty="0"/>
          </a:p>
        </p:txBody>
      </p:sp>
      <p:pic>
        <p:nvPicPr>
          <p:cNvPr id="5" name="Picture 4" descr="A map with text&#10;&#10;Description automatically generated">
            <a:extLst>
              <a:ext uri="{FF2B5EF4-FFF2-40B4-BE49-F238E27FC236}">
                <a16:creationId xmlns:a16="http://schemas.microsoft.com/office/drawing/2014/main" id="{6A201148-EA61-46D3-8756-9A171C7CA2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759" y="1443788"/>
            <a:ext cx="4183708" cy="527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3002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63323C-8616-4DAF-8766-17082CD32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Inserts continued</a:t>
            </a:r>
          </a:p>
        </p:txBody>
      </p:sp>
      <p:pic>
        <p:nvPicPr>
          <p:cNvPr id="4" name="Picture 3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E52EBFF6-44E2-4924-907E-E0AB2AB1D9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956" y="1455820"/>
            <a:ext cx="4174411" cy="526565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7F424A-3876-4CE5-B567-23A83B2B8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z="2400" smtClean="0"/>
              <a:t>12</a:t>
            </a:fld>
            <a:endParaRPr lang="en-US" sz="2400" dirty="0"/>
          </a:p>
        </p:txBody>
      </p:sp>
      <p:pic>
        <p:nvPicPr>
          <p:cNvPr id="5" name="Picture 4" descr="A screenshot of text&#10;&#10;Description automatically generated">
            <a:extLst>
              <a:ext uri="{FF2B5EF4-FFF2-40B4-BE49-F238E27FC236}">
                <a16:creationId xmlns:a16="http://schemas.microsoft.com/office/drawing/2014/main" id="{9847BDA5-4FF4-4948-ACAA-D0080D5CAE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701" y="1455820"/>
            <a:ext cx="4205766" cy="5265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9238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63323C-8616-4DAF-8766-17082CD32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Diversity is a big part of forest resilience.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8C2A93-5CD4-411F-8E8D-5D1DC4530B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863" y="1356107"/>
            <a:ext cx="3798680" cy="550189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6788CA-8AE4-4F3F-98EB-8357E82BA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z="2400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9529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Title 1"/>
          <p:cNvSpPr>
            <a:spLocks noGrp="1"/>
          </p:cNvSpPr>
          <p:nvPr>
            <p:ph type="title"/>
          </p:nvPr>
        </p:nvSpPr>
        <p:spPr>
          <a:xfrm>
            <a:off x="0" y="-2893"/>
            <a:ext cx="12192000" cy="1240678"/>
          </a:xfrm>
        </p:spPr>
        <p:txBody>
          <a:bodyPr>
            <a:normAutofit/>
          </a:bodyPr>
          <a:lstStyle/>
          <a:p>
            <a:pPr algn="ctr"/>
            <a:r>
              <a:rPr lang="en-US" altLang="en-US" dirty="0"/>
              <a:t>PFM Implementation Toolbox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FA49061-784E-41E9-8938-A88261514F31}"/>
              </a:ext>
            </a:extLst>
          </p:cNvPr>
          <p:cNvSpPr txBox="1"/>
          <p:nvPr/>
        </p:nvSpPr>
        <p:spPr>
          <a:xfrm rot="18905079">
            <a:off x="4764286" y="2867895"/>
            <a:ext cx="5629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PTM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B2BE21-52B0-431A-BCA2-10BA9C68815F}"/>
              </a:ext>
            </a:extLst>
          </p:cNvPr>
          <p:cNvSpPr txBox="1"/>
          <p:nvPr/>
        </p:nvSpPr>
        <p:spPr>
          <a:xfrm rot="2649210">
            <a:off x="4746947" y="4810348"/>
            <a:ext cx="4427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E023F3-A879-4222-8318-4071A0F00E19}"/>
              </a:ext>
            </a:extLst>
          </p:cNvPr>
          <p:cNvSpPr txBox="1"/>
          <p:nvPr/>
        </p:nvSpPr>
        <p:spPr>
          <a:xfrm>
            <a:off x="2288177" y="5660901"/>
            <a:ext cx="72237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Landowners choose!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C33997-A32B-473C-875B-AFB1620E2F52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3" t="27971" r="2777" b="11484"/>
          <a:stretch/>
        </p:blipFill>
        <p:spPr bwMode="auto">
          <a:xfrm>
            <a:off x="509452" y="1324299"/>
            <a:ext cx="11260181" cy="42500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C66B27A-D06C-4320-880D-0EC3C7F06255}"/>
              </a:ext>
            </a:extLst>
          </p:cNvPr>
          <p:cNvSpPr txBox="1"/>
          <p:nvPr/>
        </p:nvSpPr>
        <p:spPr>
          <a:xfrm>
            <a:off x="268445" y="6393743"/>
            <a:ext cx="85232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Source: Dan Steward, BWSR.  Referenced in the USFS publication, “Landscape Stewardship Guide”.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C20503-F337-4FCA-B749-98B23103F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z="2400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7371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1524000" y="171007"/>
            <a:ext cx="91440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4000" b="1" kern="0" dirty="0">
                <a:solidFill>
                  <a:srgbClr val="FFFFFF"/>
                </a:solidFill>
                <a:latin typeface="Arial"/>
              </a:rPr>
              <a:t>New Legislative Directive: </a:t>
            </a:r>
            <a:r>
              <a:rPr lang="en-US" sz="4000" b="1" u="sng" kern="0" dirty="0">
                <a:solidFill>
                  <a:srgbClr val="FFFFFF"/>
                </a:solidFill>
                <a:latin typeface="Arial"/>
              </a:rPr>
              <a:t>PTM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3F5762C-75D7-4CE7-88C7-0C63E96EE197}"/>
              </a:ext>
            </a:extLst>
          </p:cNvPr>
          <p:cNvSpPr txBox="1">
            <a:spLocks/>
          </p:cNvSpPr>
          <p:nvPr/>
        </p:nvSpPr>
        <p:spPr>
          <a:xfrm>
            <a:off x="370714" y="1390430"/>
            <a:ext cx="6002215" cy="5379015"/>
          </a:xfrm>
          <a:prstGeom prst="rect">
            <a:avLst/>
          </a:prstGeom>
        </p:spPr>
        <p:txBody>
          <a:bodyPr/>
          <a:lstStyle/>
          <a:p>
            <a:pPr marL="342900" lvl="1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2100" b="1" kern="0" dirty="0">
                <a:latin typeface="Arial"/>
              </a:rPr>
              <a:t>Prioritize (by WATER) </a:t>
            </a:r>
          </a:p>
          <a:p>
            <a:pPr marL="800100" lvl="2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2100" b="1" kern="0" dirty="0">
                <a:latin typeface="Arial"/>
              </a:rPr>
              <a:t>Minor Watersheds (</a:t>
            </a:r>
            <a:r>
              <a:rPr lang="en-US" sz="2100" b="1" kern="0" dirty="0" err="1">
                <a:latin typeface="Arial"/>
              </a:rPr>
              <a:t>HUC14s</a:t>
            </a:r>
            <a:r>
              <a:rPr lang="en-US" sz="2100" b="1" kern="0" dirty="0">
                <a:latin typeface="Arial"/>
              </a:rPr>
              <a:t>) with                    Important Lakes / River Stretches </a:t>
            </a:r>
          </a:p>
          <a:p>
            <a:pPr marL="742950" lvl="2" indent="-2857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endParaRPr lang="en-US" sz="1400" b="1" kern="0" dirty="0">
              <a:latin typeface="Arial"/>
            </a:endParaRPr>
          </a:p>
          <a:p>
            <a:pPr marL="342900" lvl="1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2100" b="1" kern="0" dirty="0">
                <a:latin typeface="Arial"/>
              </a:rPr>
              <a:t>Target (by LAND)</a:t>
            </a:r>
          </a:p>
          <a:p>
            <a:pPr marL="800100" lvl="2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2100" b="1" kern="0" dirty="0">
                <a:latin typeface="Arial"/>
              </a:rPr>
              <a:t>Private Forest Lands</a:t>
            </a:r>
          </a:p>
          <a:p>
            <a:pPr marL="800100" lvl="2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2100" b="1" kern="0" dirty="0">
                <a:latin typeface="Arial"/>
              </a:rPr>
              <a:t>Acreage Threshold (&gt;20 acres)</a:t>
            </a:r>
          </a:p>
          <a:p>
            <a:pPr marL="800100" lvl="2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2100" b="1" kern="0" dirty="0">
                <a:latin typeface="Arial"/>
              </a:rPr>
              <a:t>Tool = RAQ</a:t>
            </a:r>
          </a:p>
          <a:p>
            <a:pPr marL="285750" lvl="1" indent="-2857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endParaRPr lang="en-US" sz="1400" b="1" kern="0" dirty="0">
              <a:latin typeface="Arial"/>
            </a:endParaRPr>
          </a:p>
          <a:p>
            <a:pPr marL="342900" lvl="1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2100" b="1" kern="0" dirty="0">
                <a:latin typeface="Arial"/>
              </a:rPr>
              <a:t>Measure (by NEEDLE)</a:t>
            </a:r>
          </a:p>
          <a:p>
            <a:pPr marL="800100" lvl="2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2100" b="1" kern="0" dirty="0">
                <a:latin typeface="Arial"/>
              </a:rPr>
              <a:t>Move the Needle toward Protection!</a:t>
            </a:r>
            <a:endParaRPr lang="en-US" sz="2400" b="1" kern="0" dirty="0">
              <a:latin typeface="Arial"/>
            </a:endParaRPr>
          </a:p>
          <a:p>
            <a:pPr marL="342900" lvl="1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Arial" panose="020B0604020202020204" pitchFamily="34" charset="0"/>
              <a:buChar char="•"/>
              <a:defRPr/>
            </a:pPr>
            <a:endParaRPr lang="en-US" sz="2100" b="1" kern="0" dirty="0">
              <a:latin typeface="Arial"/>
            </a:endParaRPr>
          </a:p>
          <a:p>
            <a:pPr marL="400050" lvl="2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ABC78"/>
              </a:buClr>
              <a:defRPr/>
            </a:pPr>
            <a:endParaRPr lang="en-US" kern="0" dirty="0">
              <a:latin typeface="Arial"/>
            </a:endParaRPr>
          </a:p>
          <a:p>
            <a:pPr marL="400050" lvl="2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ABC78"/>
              </a:buClr>
              <a:defRPr/>
            </a:pPr>
            <a:endParaRPr lang="en-US" kern="0" dirty="0">
              <a:latin typeface="Arial"/>
            </a:endParaRPr>
          </a:p>
          <a:p>
            <a:pPr marL="742950" lvl="2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ABC78"/>
              </a:buClr>
              <a:buFont typeface="Wingdings" panose="05000000000000000000" pitchFamily="2" charset="2"/>
              <a:buChar char="n"/>
              <a:defRPr/>
            </a:pPr>
            <a:endParaRPr lang="en-US" kern="0" dirty="0">
              <a:latin typeface="Arial"/>
            </a:endParaRPr>
          </a:p>
          <a:p>
            <a:pPr marL="342900" lvl="1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ABC78"/>
              </a:buClr>
              <a:buFont typeface="Wingdings" panose="05000000000000000000" pitchFamily="2" charset="2"/>
              <a:buChar char="n"/>
              <a:defRPr/>
            </a:pPr>
            <a:endParaRPr lang="en-US" sz="2200" kern="0" dirty="0">
              <a:latin typeface="Arial"/>
            </a:endParaRPr>
          </a:p>
          <a:p>
            <a:pPr marL="0" lvl="1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ABC78"/>
              </a:buClr>
              <a:defRPr/>
            </a:pPr>
            <a:endParaRPr lang="en-US" sz="2200" kern="0" dirty="0">
              <a:latin typeface="Arial"/>
            </a:endParaRP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8C32"/>
              </a:buClr>
              <a:buSzPct val="90000"/>
              <a:buFont typeface="Wingdings" panose="05000000000000000000" pitchFamily="2" charset="2"/>
              <a:buChar char="n"/>
              <a:defRPr/>
            </a:pPr>
            <a:endParaRPr lang="en-US" sz="1000" kern="0" dirty="0">
              <a:latin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01787E-CBFE-4B18-A5B3-F730F960BB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7411" y="1988189"/>
            <a:ext cx="5888218" cy="3795766"/>
          </a:xfrm>
          <a:prstGeom prst="rect">
            <a:avLst/>
          </a:prstGeom>
          <a:effectLst>
            <a:softEdge rad="12700"/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5AABBE5-635B-49D3-81BF-0BAE642ACB83}"/>
              </a:ext>
            </a:extLst>
          </p:cNvPr>
          <p:cNvGrpSpPr/>
          <p:nvPr/>
        </p:nvGrpSpPr>
        <p:grpSpPr>
          <a:xfrm>
            <a:off x="1464378" y="5196253"/>
            <a:ext cx="3384093" cy="1661747"/>
            <a:chOff x="3318458" y="4900247"/>
            <a:chExt cx="3384093" cy="166174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5C08743-7BD3-4BBE-816A-4D77D2961E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3658" t="7490" r="23907" b="50000"/>
            <a:stretch/>
          </p:blipFill>
          <p:spPr>
            <a:xfrm>
              <a:off x="3318458" y="4900247"/>
              <a:ext cx="3384093" cy="1661747"/>
            </a:xfrm>
            <a:prstGeom prst="rect">
              <a:avLst/>
            </a:prstGeom>
          </p:spPr>
        </p:pic>
        <p:sp>
          <p:nvSpPr>
            <p:cNvPr id="3" name="Arrow: Right 2">
              <a:extLst>
                <a:ext uri="{FF2B5EF4-FFF2-40B4-BE49-F238E27FC236}">
                  <a16:creationId xmlns:a16="http://schemas.microsoft.com/office/drawing/2014/main" id="{EF75D73A-8171-45A6-9379-22C259109216}"/>
                </a:ext>
              </a:extLst>
            </p:cNvPr>
            <p:cNvSpPr/>
            <p:nvPr/>
          </p:nvSpPr>
          <p:spPr>
            <a:xfrm>
              <a:off x="4815298" y="5301929"/>
              <a:ext cx="635932" cy="37204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9BAEFC7B-489E-4118-9A04-FA01F397C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Prioritize, Target, Measure (</a:t>
            </a:r>
            <a:r>
              <a:rPr lang="en-US" dirty="0" err="1"/>
              <a:t>PTM</a:t>
            </a:r>
            <a:r>
              <a:rPr lang="en-US" dirty="0"/>
              <a:t>)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8304CF-CACB-4637-A35E-7449EEEE1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1A059C-D942-46DA-8C0E-A77B5F4F0B8A}" type="slidenum">
              <a:rPr lang="en-US" altLang="en-US" sz="240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pPr>
                <a:defRPr/>
              </a:pPr>
              <a:t>15</a:t>
            </a:fld>
            <a:endParaRPr lang="en-US" altLang="en-US" sz="2400" dirty="0">
              <a:solidFill>
                <a:schemeClr val="tx2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794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63323C-8616-4DAF-8766-17082CD32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SFIA – A Key Partner in Water Resource Protection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56857F7-E0CE-4E3E-A1AA-52FC05692835}"/>
              </a:ext>
            </a:extLst>
          </p:cNvPr>
          <p:cNvSpPr/>
          <p:nvPr/>
        </p:nvSpPr>
        <p:spPr>
          <a:xfrm>
            <a:off x="832152" y="6243944"/>
            <a:ext cx="108372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Currently a state general fund program, SFIA needs your support…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5548616-1F86-4AA6-ADAD-F08A77EC97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3" t="3531" r="13878" b="15446"/>
          <a:stretch/>
        </p:blipFill>
        <p:spPr bwMode="auto">
          <a:xfrm>
            <a:off x="1807036" y="1480618"/>
            <a:ext cx="3572495" cy="4763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B10358-7DB5-43E0-B014-0445B13BC21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4" t="4445" r="15490" b="15555"/>
          <a:stretch/>
        </p:blipFill>
        <p:spPr>
          <a:xfrm>
            <a:off x="7051964" y="1505007"/>
            <a:ext cx="3620021" cy="473893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4EE7AE6-6B6E-4CBD-86EE-384B8F0A4FAB}"/>
              </a:ext>
            </a:extLst>
          </p:cNvPr>
          <p:cNvSpPr/>
          <p:nvPr/>
        </p:nvSpPr>
        <p:spPr>
          <a:xfrm>
            <a:off x="327384" y="1559672"/>
            <a:ext cx="174919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j-ea"/>
                <a:cs typeface="+mj-cs"/>
              </a:rPr>
              <a:t>Before SFIA</a:t>
            </a:r>
            <a:endParaRPr kumimoji="0" lang="en-US" sz="1800" b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5FD8E5E-7321-497B-9682-3970B64C0C78}"/>
              </a:ext>
            </a:extLst>
          </p:cNvPr>
          <p:cNvSpPr/>
          <p:nvPr/>
        </p:nvSpPr>
        <p:spPr>
          <a:xfrm>
            <a:off x="6093589" y="1559672"/>
            <a:ext cx="153118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j-ea"/>
                <a:cs typeface="+mj-cs"/>
              </a:rPr>
              <a:t>After SFIA</a:t>
            </a:r>
            <a:endParaRPr kumimoji="0" lang="en-US" sz="1800" b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8FAF91D-A997-42B3-9D94-9F61D9BB9338}"/>
              </a:ext>
            </a:extLst>
          </p:cNvPr>
          <p:cNvSpPr/>
          <p:nvPr/>
        </p:nvSpPr>
        <p:spPr>
          <a:xfrm rot="1257760">
            <a:off x="8808819" y="1324701"/>
            <a:ext cx="2032449" cy="3003381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4B2C691-1354-4F5F-84D7-F9F78A055400}"/>
              </a:ext>
            </a:extLst>
          </p:cNvPr>
          <p:cNvSpPr/>
          <p:nvPr/>
        </p:nvSpPr>
        <p:spPr>
          <a:xfrm rot="1257760">
            <a:off x="8901204" y="4497144"/>
            <a:ext cx="2032449" cy="1701141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C3BAE1C-E6C8-4C04-8B4B-5C403A3B74CF}"/>
              </a:ext>
            </a:extLst>
          </p:cNvPr>
          <p:cNvSpPr/>
          <p:nvPr/>
        </p:nvSpPr>
        <p:spPr>
          <a:xfrm rot="1257760">
            <a:off x="8054153" y="1652120"/>
            <a:ext cx="745905" cy="761811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6874206-BC92-44F6-8BFD-53968771206F}"/>
              </a:ext>
            </a:extLst>
          </p:cNvPr>
          <p:cNvSpPr/>
          <p:nvPr/>
        </p:nvSpPr>
        <p:spPr>
          <a:xfrm rot="2676190">
            <a:off x="8094912" y="3867490"/>
            <a:ext cx="621260" cy="1936700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4076D1CC-8E95-4347-A661-9FAA87EA0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79919" y="6350364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z="2400" smtClean="0"/>
              <a:t>16</a:t>
            </a:fld>
            <a:endParaRPr lang="en-US" sz="24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B05F64D-520B-4242-B2CD-D5AF14D0F9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126" y="3722650"/>
            <a:ext cx="874821" cy="11303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A5EB1C1-9614-42F0-B0DD-93A390BBF6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015" y="3746339"/>
            <a:ext cx="874821" cy="113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0315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BE9373-3D6C-4965-A1B8-7FBAA3721048}"/>
              </a:ext>
            </a:extLst>
          </p:cNvPr>
          <p:cNvSpPr txBox="1">
            <a:spLocks/>
          </p:cNvSpPr>
          <p:nvPr/>
        </p:nvSpPr>
        <p:spPr>
          <a:xfrm>
            <a:off x="1491218" y="10775"/>
            <a:ext cx="9144000" cy="6629400"/>
          </a:xfrm>
          <a:prstGeom prst="rect">
            <a:avLst/>
          </a:prstGeom>
        </p:spPr>
        <p:txBody>
          <a:bodyPr/>
          <a:lstStyle/>
          <a:p>
            <a:pPr marL="400050" lvl="2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defRPr/>
            </a:pPr>
            <a:r>
              <a:rPr lang="en-US" sz="2800" kern="0" dirty="0">
                <a:solidFill>
                  <a:srgbClr val="FFFFFF"/>
                </a:solidFill>
                <a:latin typeface="+mj-lt"/>
              </a:rPr>
              <a:t>Protected Lands: </a:t>
            </a:r>
          </a:p>
          <a:p>
            <a:pPr marL="0" lvl="2" algn="ctr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defRPr/>
            </a:pPr>
            <a:r>
              <a:rPr lang="en-US" sz="2800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Public Lands/Waters, Easements, Private Wetlands, SFIA </a:t>
            </a:r>
          </a:p>
          <a:p>
            <a:pPr marL="400050" lvl="2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defRPr/>
            </a:pPr>
            <a:endParaRPr lang="en-US" sz="1200" b="1" kern="0" dirty="0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 marL="571500" lvl="2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Arial" panose="020B0604020202020204" pitchFamily="34" charset="0"/>
              <a:buChar char="•"/>
              <a:defRPr/>
            </a:pPr>
            <a:endParaRPr lang="en-US" sz="1600" b="1" kern="0" dirty="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marL="400050" lvl="2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ABC78"/>
              </a:buClr>
              <a:defRPr/>
            </a:pPr>
            <a:endParaRPr lang="en-US" kern="0" dirty="0">
              <a:solidFill>
                <a:srgbClr val="FFFFFF"/>
              </a:solidFill>
              <a:latin typeface="Arial"/>
            </a:endParaRPr>
          </a:p>
          <a:p>
            <a:pPr marL="400050" lvl="2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ABC78"/>
              </a:buClr>
              <a:defRPr/>
            </a:pPr>
            <a:endParaRPr lang="en-US" kern="0" dirty="0">
              <a:solidFill>
                <a:srgbClr val="FFFFFF"/>
              </a:solidFill>
              <a:latin typeface="Arial"/>
            </a:endParaRPr>
          </a:p>
          <a:p>
            <a:pPr marL="742950" lvl="2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ABC78"/>
              </a:buClr>
              <a:buFont typeface="Wingdings" panose="05000000000000000000" pitchFamily="2" charset="2"/>
              <a:buChar char="n"/>
              <a:defRPr/>
            </a:pPr>
            <a:endParaRPr lang="en-US" kern="0" dirty="0">
              <a:solidFill>
                <a:srgbClr val="FFFFFF"/>
              </a:solidFill>
              <a:latin typeface="Arial"/>
            </a:endParaRPr>
          </a:p>
          <a:p>
            <a:pPr marL="342900" lvl="1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ABC78"/>
              </a:buClr>
              <a:buFont typeface="Wingdings" panose="05000000000000000000" pitchFamily="2" charset="2"/>
              <a:buChar char="n"/>
              <a:defRPr/>
            </a:pPr>
            <a:endParaRPr lang="en-US" sz="2200" kern="0" dirty="0">
              <a:solidFill>
                <a:srgbClr val="FFFF00"/>
              </a:solidFill>
              <a:latin typeface="Arial"/>
            </a:endParaRPr>
          </a:p>
          <a:p>
            <a:pPr marL="0" lvl="1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ABC78"/>
              </a:buClr>
              <a:defRPr/>
            </a:pPr>
            <a:endParaRPr lang="en-US" sz="2200" kern="0" dirty="0">
              <a:solidFill>
                <a:srgbClr val="FFFFFF"/>
              </a:solidFill>
              <a:latin typeface="Arial"/>
            </a:endParaRP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8C32"/>
              </a:buClr>
              <a:buSzPct val="90000"/>
              <a:buFont typeface="Wingdings" panose="05000000000000000000" pitchFamily="2" charset="2"/>
              <a:buChar char="n"/>
              <a:defRPr/>
            </a:pPr>
            <a:endParaRPr lang="en-US" sz="1000" kern="0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C549E5-B469-4684-9511-566FBDBAEA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17825"/>
            <a:ext cx="8171787" cy="634557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F2A312D-D125-4D31-ADF1-F2295E66FDC6}"/>
              </a:ext>
            </a:extLst>
          </p:cNvPr>
          <p:cNvSpPr/>
          <p:nvPr/>
        </p:nvSpPr>
        <p:spPr>
          <a:xfrm>
            <a:off x="1620190" y="1170996"/>
            <a:ext cx="15696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dirty="0">
                <a:ln w="9525">
                  <a:solidFill>
                    <a:srgbClr val="57769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2700" dist="38100" dir="2700000" algn="tl" rotWithShape="0">
                    <a:srgbClr val="577695">
                      <a:lumMod val="50000"/>
                    </a:srgbClr>
                  </a:outerShdw>
                </a:effectLst>
                <a:latin typeface="Arial" panose="020B0604020202020204" pitchFamily="34" charset="0"/>
              </a:rPr>
              <a:t>60%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92685B-8A7E-44CB-B320-DF3B889AB328}"/>
              </a:ext>
            </a:extLst>
          </p:cNvPr>
          <p:cNvSpPr/>
          <p:nvPr/>
        </p:nvSpPr>
        <p:spPr>
          <a:xfrm>
            <a:off x="1253149" y="3268819"/>
            <a:ext cx="15696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dirty="0">
                <a:ln w="9525">
                  <a:solidFill>
                    <a:srgbClr val="57769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2700" dist="38100" dir="2700000" algn="tl" rotWithShape="0">
                    <a:srgbClr val="577695">
                      <a:lumMod val="50000"/>
                    </a:srgbClr>
                  </a:outerShdw>
                </a:effectLst>
                <a:latin typeface="Arial" panose="020B0604020202020204" pitchFamily="34" charset="0"/>
              </a:rPr>
              <a:t>57%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D6187B-33E1-479C-8DD1-253339608953}"/>
              </a:ext>
            </a:extLst>
          </p:cNvPr>
          <p:cNvSpPr/>
          <p:nvPr/>
        </p:nvSpPr>
        <p:spPr>
          <a:xfrm>
            <a:off x="3927638" y="2129884"/>
            <a:ext cx="15696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dirty="0">
                <a:ln w="9525">
                  <a:solidFill>
                    <a:srgbClr val="57769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2700" dist="38100" dir="2700000" algn="tl" rotWithShape="0">
                    <a:srgbClr val="577695">
                      <a:lumMod val="50000"/>
                    </a:srgbClr>
                  </a:outerShdw>
                </a:effectLst>
                <a:latin typeface="Arial" panose="020B0604020202020204" pitchFamily="34" charset="0"/>
              </a:rPr>
              <a:t>53%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7767F63-FFF7-4BFF-AE73-4047329C5646}"/>
              </a:ext>
            </a:extLst>
          </p:cNvPr>
          <p:cNvSpPr/>
          <p:nvPr/>
        </p:nvSpPr>
        <p:spPr>
          <a:xfrm>
            <a:off x="6063218" y="3268819"/>
            <a:ext cx="15696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dirty="0">
                <a:ln w="9525">
                  <a:solidFill>
                    <a:srgbClr val="57769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2700" dist="38100" dir="2700000" algn="tl" rotWithShape="0">
                    <a:srgbClr val="577695">
                      <a:lumMod val="50000"/>
                    </a:srgbClr>
                  </a:outerShdw>
                </a:effectLst>
                <a:latin typeface="Arial" panose="020B0604020202020204" pitchFamily="34" charset="0"/>
              </a:rPr>
              <a:t>71%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7D0A732-B32A-41F3-A549-2B340049B4EA}"/>
              </a:ext>
            </a:extLst>
          </p:cNvPr>
          <p:cNvSpPr/>
          <p:nvPr/>
        </p:nvSpPr>
        <p:spPr>
          <a:xfrm>
            <a:off x="5184077" y="1041728"/>
            <a:ext cx="15696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dirty="0">
                <a:ln w="9525">
                  <a:solidFill>
                    <a:srgbClr val="57769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2700" dist="38100" dir="2700000" algn="tl" rotWithShape="0">
                    <a:srgbClr val="577695">
                      <a:lumMod val="50000"/>
                    </a:srgbClr>
                  </a:outerShdw>
                </a:effectLst>
                <a:latin typeface="Arial" panose="020B0604020202020204" pitchFamily="34" charset="0"/>
              </a:rPr>
              <a:t>77%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73397F-001E-4FF6-882F-05B97CA43636}"/>
              </a:ext>
            </a:extLst>
          </p:cNvPr>
          <p:cNvSpPr/>
          <p:nvPr/>
        </p:nvSpPr>
        <p:spPr>
          <a:xfrm>
            <a:off x="3927638" y="3804786"/>
            <a:ext cx="156966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dirty="0">
                <a:ln w="9525">
                  <a:solidFill>
                    <a:srgbClr val="57769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2700" dist="38100" dir="2700000" algn="tl" rotWithShape="0">
                    <a:srgbClr val="577695">
                      <a:lumMod val="50000"/>
                    </a:srgbClr>
                  </a:outerShdw>
                </a:effectLst>
                <a:latin typeface="Arial" panose="020B0604020202020204" pitchFamily="34" charset="0"/>
              </a:rPr>
              <a:t>56%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1A4C9FD-4E9C-4C80-8844-BB10FCF860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4176" y="126148"/>
            <a:ext cx="3727010" cy="663920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30399D0-28CF-4796-9B5E-874224531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1746" y="6275050"/>
            <a:ext cx="1462668" cy="365125"/>
          </a:xfrm>
        </p:spPr>
        <p:txBody>
          <a:bodyPr/>
          <a:lstStyle/>
          <a:p>
            <a:fld id="{10629950-BCAE-4D4D-A100-F8973C2D5855}" type="slidenum">
              <a:rPr lang="en-US" sz="2400" smtClean="0">
                <a:solidFill>
                  <a:schemeClr val="bg1"/>
                </a:solidFill>
              </a:rPr>
              <a:t>17</a:t>
            </a:fld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5751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1524000" y="228601"/>
            <a:ext cx="91440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u="sng" kern="0" dirty="0">
                <a:solidFill>
                  <a:srgbClr val="FFFFFF"/>
                </a:solidFill>
                <a:latin typeface="Arial" panose="020B0604020202020204" pitchFamily="34" charset="0"/>
              </a:rPr>
              <a:t>Protected Lands</a:t>
            </a:r>
            <a:endParaRPr lang="en-US" b="1" u="sng" kern="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42FDD8-B979-4C14-9685-6BC3934A89C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" t="1318" r="1316" b="16528"/>
          <a:stretch/>
        </p:blipFill>
        <p:spPr>
          <a:xfrm>
            <a:off x="108284" y="108284"/>
            <a:ext cx="11923295" cy="674971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D215B16-7D04-4DB5-A2DE-54111A04C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79309" y="6264274"/>
            <a:ext cx="1462668" cy="365125"/>
          </a:xfrm>
        </p:spPr>
        <p:txBody>
          <a:bodyPr/>
          <a:lstStyle/>
          <a:p>
            <a:fld id="{10629950-BCAE-4D4D-A100-F8973C2D5855}" type="slidenum">
              <a:rPr lang="en-US" sz="2400" smtClean="0"/>
              <a:t>18</a:t>
            </a:fld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154720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BE9373-3D6C-4965-A1B8-7FBAA3721048}"/>
              </a:ext>
            </a:extLst>
          </p:cNvPr>
          <p:cNvSpPr txBox="1">
            <a:spLocks/>
          </p:cNvSpPr>
          <p:nvPr/>
        </p:nvSpPr>
        <p:spPr>
          <a:xfrm>
            <a:off x="1491218" y="10775"/>
            <a:ext cx="9144000" cy="6629400"/>
          </a:xfrm>
          <a:prstGeom prst="rect">
            <a:avLst/>
          </a:prstGeom>
        </p:spPr>
        <p:txBody>
          <a:bodyPr/>
          <a:lstStyle/>
          <a:p>
            <a:pPr marL="400050" marR="0" lvl="2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71500" marR="0" lvl="2" indent="-1714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00050" marR="0" lvl="2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5B9BD5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00050" marR="0" lvl="2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5B9BD5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742950" marR="0" lvl="2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5B9BD5"/>
              </a:buClr>
              <a:buSzTx/>
              <a:buFont typeface="Wingdings" panose="05000000000000000000" pitchFamily="2" charset="2"/>
              <a:buChar char="n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1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5B9BD5"/>
              </a:buClr>
              <a:buSzTx/>
              <a:buFont typeface="Wingdings" panose="05000000000000000000" pitchFamily="2" charset="2"/>
              <a:buChar char="n"/>
              <a:tabLst/>
              <a:defRPr/>
            </a:pP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5B9BD5"/>
              </a:buClr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563C1"/>
              </a:buClr>
              <a:buSzPct val="90000"/>
              <a:buFont typeface="Wingdings" panose="05000000000000000000" pitchFamily="2" charset="2"/>
              <a:buChar char="n"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C549E5-B469-4684-9511-566FBDBAEA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455" y="1347537"/>
            <a:ext cx="7653088" cy="5487178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AF614D5F-C79F-411F-90C7-49B6C72D7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16025"/>
          </a:xfrm>
        </p:spPr>
        <p:txBody>
          <a:bodyPr>
            <a:normAutofit/>
          </a:bodyPr>
          <a:lstStyle/>
          <a:p>
            <a:pPr marL="400050" marR="0" lvl="2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tabLst/>
              <a:defRPr/>
            </a:pPr>
            <a:r>
              <a:rPr lang="en-US" sz="2800" dirty="0">
                <a:solidFill>
                  <a:schemeClr val="bg1"/>
                </a:solidFill>
                <a:latin typeface="Calibri" panose="020F0502020204030204"/>
              </a:rPr>
              <a:t>Property Value varies greatly by watershed: </a:t>
            </a:r>
            <a:br>
              <a:rPr lang="en-US" sz="2800" dirty="0">
                <a:solidFill>
                  <a:schemeClr val="bg1"/>
                </a:solidFill>
                <a:latin typeface="Calibri" panose="020F0502020204030204"/>
              </a:rPr>
            </a:br>
            <a:r>
              <a:rPr lang="en-US" sz="2000" dirty="0">
                <a:solidFill>
                  <a:schemeClr val="bg1"/>
                </a:solidFill>
                <a:latin typeface="Calibri" panose="020F0502020204030204"/>
              </a:rPr>
              <a:t>Total Property Values (Land + Building)</a:t>
            </a:r>
            <a:br>
              <a:rPr lang="en-US" sz="2000" b="1" dirty="0">
                <a:solidFill>
                  <a:prstClr val="black"/>
                </a:solidFill>
                <a:latin typeface="Calibri" panose="020F0502020204030204"/>
              </a:rPr>
            </a:b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8CA5CDD-B005-4CDE-BFED-009EA8B91D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B74D2D2-894F-470B-9058-21B56AD1F8F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206A4DB-3273-487A-A1AB-4CAC35EED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29950-BCAE-4D4D-A100-F8973C2D5855}" type="slidenum">
              <a:rPr lang="en-US" sz="2400" smtClean="0"/>
              <a:t>19</a:t>
            </a:fld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226318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63323C-8616-4DAF-8766-17082CD32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Outline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56857F7-E0CE-4E3E-A1AA-52FC05692835}"/>
              </a:ext>
            </a:extLst>
          </p:cNvPr>
          <p:cNvSpPr/>
          <p:nvPr/>
        </p:nvSpPr>
        <p:spPr>
          <a:xfrm>
            <a:off x="909355" y="1943743"/>
            <a:ext cx="1083724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Topics: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Key </a:t>
            </a:r>
            <a:r>
              <a:rPr lang="en-US" sz="2800" dirty="0">
                <a:solidFill>
                  <a:srgbClr val="003865"/>
                </a:solidFill>
                <a:latin typeface="Calibri"/>
              </a:rPr>
              <a:t>C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oncepts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– connecting forests and water quality.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Landowner outreach – stewardship plan posters.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rgbClr val="003865"/>
                </a:solidFill>
                <a:latin typeface="Calibri"/>
              </a:rPr>
              <a:t>Implementing forestland protection.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Questions </a:t>
            </a:r>
            <a:r>
              <a:rPr lang="en-US" sz="2800" dirty="0">
                <a:solidFill>
                  <a:srgbClr val="003865"/>
                </a:solidFill>
                <a:latin typeface="Calibri"/>
              </a:rPr>
              <a:t>&amp; answers, discussion.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801EE1-779B-4F32-A9AD-C64E8CF74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z="2400" smtClean="0"/>
              <a:t>2</a:t>
            </a:fld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975348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2AC6928-579F-4FFB-8693-E2DBB8F50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It all starts with geomorphology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8DF677C-CDE4-4931-A8A0-28A790E1C30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FBB60D0-A91E-4338-90AE-3B461A3D005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D689A7-FB3B-4658-92EB-4AD49E577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2E77C-78C1-477D-B7ED-E6C652F3B2A8}" type="slidenum">
              <a:rPr lang="en-US" sz="2400" smtClean="0"/>
              <a:t>20</a:t>
            </a:fld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214" y="1371600"/>
            <a:ext cx="438544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6841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D0D4B2C-881C-47A1-9FAF-EB202F8DA79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6" t="8889" r="5425" b="8889"/>
          <a:stretch/>
        </p:blipFill>
        <p:spPr>
          <a:xfrm>
            <a:off x="3050112" y="5959"/>
            <a:ext cx="5833494" cy="68520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163C23-D33F-49A9-B68C-B051CB73B5B0}"/>
              </a:ext>
            </a:extLst>
          </p:cNvPr>
          <p:cNvSpPr txBox="1"/>
          <p:nvPr/>
        </p:nvSpPr>
        <p:spPr>
          <a:xfrm>
            <a:off x="209532" y="1918191"/>
            <a:ext cx="24048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HUC 3 Level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Upper Miss Basin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AC80E6-4224-4FEC-9FD8-A4A2E603B627}"/>
              </a:ext>
            </a:extLst>
          </p:cNvPr>
          <p:cNvSpPr txBox="1"/>
          <p:nvPr/>
        </p:nvSpPr>
        <p:spPr>
          <a:xfrm>
            <a:off x="422245" y="2625591"/>
            <a:ext cx="27292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HUC 8 Level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Leech Lake Major WD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Pine River  Major WD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B747D21-A9B5-4C73-9DA9-0E5674B5DC75}"/>
              </a:ext>
            </a:extLst>
          </p:cNvPr>
          <p:cNvCxnSpPr>
            <a:cxnSpLocks/>
          </p:cNvCxnSpPr>
          <p:nvPr/>
        </p:nvCxnSpPr>
        <p:spPr>
          <a:xfrm flipV="1">
            <a:off x="2305454" y="2267008"/>
            <a:ext cx="2132321" cy="8807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FB20539-89B7-4438-A815-5E6605FA67A2}"/>
              </a:ext>
            </a:extLst>
          </p:cNvPr>
          <p:cNvCxnSpPr>
            <a:cxnSpLocks/>
          </p:cNvCxnSpPr>
          <p:nvPr/>
        </p:nvCxnSpPr>
        <p:spPr>
          <a:xfrm flipV="1">
            <a:off x="2908451" y="2642616"/>
            <a:ext cx="1772884" cy="44464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A06F366-71C1-4A97-B0B4-39B77D392028}"/>
              </a:ext>
            </a:extLst>
          </p:cNvPr>
          <p:cNvCxnSpPr>
            <a:cxnSpLocks/>
          </p:cNvCxnSpPr>
          <p:nvPr/>
        </p:nvCxnSpPr>
        <p:spPr>
          <a:xfrm flipV="1">
            <a:off x="2908451" y="3087256"/>
            <a:ext cx="2004017" cy="27051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48E79B7-878E-435B-BAD9-83A2674295CA}"/>
              </a:ext>
            </a:extLst>
          </p:cNvPr>
          <p:cNvCxnSpPr>
            <a:cxnSpLocks/>
          </p:cNvCxnSpPr>
          <p:nvPr/>
        </p:nvCxnSpPr>
        <p:spPr>
          <a:xfrm>
            <a:off x="6468337" y="2397252"/>
            <a:ext cx="573024" cy="490728"/>
          </a:xfrm>
          <a:prstGeom prst="straightConnector1">
            <a:avLst/>
          </a:prstGeom>
          <a:ln w="889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4431E9D-C71D-40FF-A822-4A674EF43A05}"/>
              </a:ext>
            </a:extLst>
          </p:cNvPr>
          <p:cNvCxnSpPr>
            <a:cxnSpLocks/>
          </p:cNvCxnSpPr>
          <p:nvPr/>
        </p:nvCxnSpPr>
        <p:spPr>
          <a:xfrm>
            <a:off x="6313214" y="4649043"/>
            <a:ext cx="0" cy="647700"/>
          </a:xfrm>
          <a:prstGeom prst="straightConnector1">
            <a:avLst/>
          </a:prstGeom>
          <a:ln w="889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B98B317-D6E8-4BDC-BC73-2E9296D333EF}"/>
              </a:ext>
            </a:extLst>
          </p:cNvPr>
          <p:cNvCxnSpPr>
            <a:cxnSpLocks/>
          </p:cNvCxnSpPr>
          <p:nvPr/>
        </p:nvCxnSpPr>
        <p:spPr>
          <a:xfrm flipV="1">
            <a:off x="4656558" y="5611368"/>
            <a:ext cx="798969" cy="237008"/>
          </a:xfrm>
          <a:prstGeom prst="straightConnector1">
            <a:avLst/>
          </a:prstGeom>
          <a:ln w="889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9A01784-0143-48F2-84BC-348F2BFE415C}"/>
              </a:ext>
            </a:extLst>
          </p:cNvPr>
          <p:cNvCxnSpPr>
            <a:cxnSpLocks/>
          </p:cNvCxnSpPr>
          <p:nvPr/>
        </p:nvCxnSpPr>
        <p:spPr>
          <a:xfrm flipV="1">
            <a:off x="3371615" y="1092800"/>
            <a:ext cx="0" cy="752778"/>
          </a:xfrm>
          <a:prstGeom prst="straightConnector1">
            <a:avLst/>
          </a:prstGeom>
          <a:ln w="889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BB2EDD2-6688-40A9-AE69-949BF386E47F}"/>
              </a:ext>
            </a:extLst>
          </p:cNvPr>
          <p:cNvCxnSpPr>
            <a:cxnSpLocks/>
          </p:cNvCxnSpPr>
          <p:nvPr/>
        </p:nvCxnSpPr>
        <p:spPr>
          <a:xfrm flipH="1" flipV="1">
            <a:off x="5338741" y="1092800"/>
            <a:ext cx="547137" cy="554789"/>
          </a:xfrm>
          <a:prstGeom prst="straightConnector1">
            <a:avLst/>
          </a:prstGeom>
          <a:ln w="889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EA4636C-8EF8-47C7-A97B-AC8973E6287E}"/>
              </a:ext>
            </a:extLst>
          </p:cNvPr>
          <p:cNvCxnSpPr>
            <a:cxnSpLocks/>
          </p:cNvCxnSpPr>
          <p:nvPr/>
        </p:nvCxnSpPr>
        <p:spPr>
          <a:xfrm>
            <a:off x="6913391" y="6001512"/>
            <a:ext cx="621265" cy="435864"/>
          </a:xfrm>
          <a:prstGeom prst="straightConnector1">
            <a:avLst/>
          </a:prstGeom>
          <a:ln w="889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2755A2C-85B0-4D20-A597-9A1B319D554A}"/>
              </a:ext>
            </a:extLst>
          </p:cNvPr>
          <p:cNvCxnSpPr>
            <a:cxnSpLocks/>
          </p:cNvCxnSpPr>
          <p:nvPr/>
        </p:nvCxnSpPr>
        <p:spPr>
          <a:xfrm flipH="1">
            <a:off x="4898993" y="3558815"/>
            <a:ext cx="483367" cy="587302"/>
          </a:xfrm>
          <a:prstGeom prst="straightConnector1">
            <a:avLst/>
          </a:prstGeom>
          <a:ln w="889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C148C159-B92E-41CB-A616-B649AE6BA22A}"/>
              </a:ext>
            </a:extLst>
          </p:cNvPr>
          <p:cNvSpPr txBox="1"/>
          <p:nvPr/>
        </p:nvSpPr>
        <p:spPr>
          <a:xfrm>
            <a:off x="628600" y="3611554"/>
            <a:ext cx="24048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HUC 10 Level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Subwatersheds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5C3FB8F-5C5E-42B2-8EC3-4BFB46897B56}"/>
              </a:ext>
            </a:extLst>
          </p:cNvPr>
          <p:cNvSpPr txBox="1"/>
          <p:nvPr/>
        </p:nvSpPr>
        <p:spPr>
          <a:xfrm>
            <a:off x="966771" y="4326562"/>
            <a:ext cx="24048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HUC 14 Level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Minor watersheds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1042461-4FBD-4A54-A57B-A7DAF04CE32B}"/>
              </a:ext>
            </a:extLst>
          </p:cNvPr>
          <p:cNvSpPr txBox="1"/>
          <p:nvPr/>
        </p:nvSpPr>
        <p:spPr>
          <a:xfrm>
            <a:off x="1316725" y="4997697"/>
            <a:ext cx="24048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Parcel Level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Landowners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C149CBC-271E-445B-BAE6-2AF1E8F79A24}"/>
              </a:ext>
            </a:extLst>
          </p:cNvPr>
          <p:cNvSpPr/>
          <p:nvPr/>
        </p:nvSpPr>
        <p:spPr>
          <a:xfrm>
            <a:off x="9052874" y="1698026"/>
            <a:ext cx="2818844" cy="4421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“Water, in all its uses and permutations, is by far the most valuable commodity that comes from the forest land that we manage, assist others to manage, and/or regulate.”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National Association of State Foresters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C27293AE-BC4D-4CF3-A021-1255AA720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2874" y="152400"/>
            <a:ext cx="2700212" cy="914400"/>
          </a:xfrm>
        </p:spPr>
        <p:txBody>
          <a:bodyPr/>
          <a:lstStyle/>
          <a:p>
            <a:r>
              <a:rPr lang="en-US" dirty="0"/>
              <a:t>Flow Matters 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42D342C0-06DC-415C-A042-15016A4C0451}"/>
              </a:ext>
            </a:extLst>
          </p:cNvPr>
          <p:cNvSpPr txBox="1">
            <a:spLocks/>
          </p:cNvSpPr>
          <p:nvPr/>
        </p:nvSpPr>
        <p:spPr>
          <a:xfrm>
            <a:off x="292745" y="152400"/>
            <a:ext cx="2700212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Geography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D4D72D-D4EF-46A8-B9C0-88962E78D2FE}"/>
              </a:ext>
            </a:extLst>
          </p:cNvPr>
          <p:cNvSpPr txBox="1"/>
          <p:nvPr/>
        </p:nvSpPr>
        <p:spPr>
          <a:xfrm>
            <a:off x="261642" y="6112022"/>
            <a:ext cx="2759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PTM Delivery Path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F03172B-C4AA-4F03-906F-7C8CB029C903}"/>
              </a:ext>
            </a:extLst>
          </p:cNvPr>
          <p:cNvSpPr/>
          <p:nvPr/>
        </p:nvSpPr>
        <p:spPr>
          <a:xfrm>
            <a:off x="4789825" y="3990093"/>
            <a:ext cx="266217" cy="26779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F5A02C6-CABD-4F58-BA5D-1B4C3BAD0317}"/>
              </a:ext>
            </a:extLst>
          </p:cNvPr>
          <p:cNvSpPr/>
          <p:nvPr/>
        </p:nvSpPr>
        <p:spPr>
          <a:xfrm>
            <a:off x="5589480" y="4666137"/>
            <a:ext cx="723734" cy="73202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7271CB0-2198-4C93-BCAF-3D2402E5EEA2}"/>
              </a:ext>
            </a:extLst>
          </p:cNvPr>
          <p:cNvCxnSpPr>
            <a:cxnSpLocks/>
          </p:cNvCxnSpPr>
          <p:nvPr/>
        </p:nvCxnSpPr>
        <p:spPr>
          <a:xfrm>
            <a:off x="5356998" y="4420773"/>
            <a:ext cx="573024" cy="490728"/>
          </a:xfrm>
          <a:prstGeom prst="straightConnector1">
            <a:avLst/>
          </a:prstGeom>
          <a:ln w="889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BF9E956-B528-4689-BD53-AC8EF090DA16}"/>
              </a:ext>
            </a:extLst>
          </p:cNvPr>
          <p:cNvSpPr txBox="1"/>
          <p:nvPr/>
        </p:nvSpPr>
        <p:spPr>
          <a:xfrm>
            <a:off x="4264290" y="4347167"/>
            <a:ext cx="1030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St. Cloud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B11DD7C-8A80-450E-AF47-2A66E6886572}"/>
              </a:ext>
            </a:extLst>
          </p:cNvPr>
          <p:cNvSpPr txBox="1"/>
          <p:nvPr/>
        </p:nvSpPr>
        <p:spPr>
          <a:xfrm>
            <a:off x="5532453" y="5426702"/>
            <a:ext cx="132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Twin Cities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EBF7B312-D785-407E-B90C-0389FF522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28628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C57AC29-3FF3-409A-9F90-298FFEEF83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408" y="1443789"/>
            <a:ext cx="8875059" cy="541421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99C3039-D504-475B-BD35-D71A31D4F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First prioritize minor watersheds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F16AF5-684E-4DDB-8951-189D4F372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z="2400" smtClean="0"/>
              <a:t>22</a:t>
            </a:fld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15580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14680"/>
            <a:ext cx="12192000" cy="7037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itle 1"/>
          <p:cNvSpPr>
            <a:spLocks noGrp="1"/>
          </p:cNvSpPr>
          <p:nvPr>
            <p:ph type="title"/>
          </p:nvPr>
        </p:nvSpPr>
        <p:spPr>
          <a:xfrm>
            <a:off x="0" y="-5862"/>
            <a:ext cx="12192000" cy="1219200"/>
          </a:xfrm>
        </p:spPr>
        <p:txBody>
          <a:bodyPr/>
          <a:lstStyle/>
          <a:p>
            <a:pPr algn="ctr"/>
            <a:r>
              <a:rPr lang="en-US" altLang="en-US" sz="3200" b="1" dirty="0"/>
              <a:t>Lower </a:t>
            </a:r>
            <a:r>
              <a:rPr lang="en-US" altLang="en-US" sz="3200" b="1" dirty="0" err="1"/>
              <a:t>Nokasippi</a:t>
            </a:r>
            <a:r>
              <a:rPr lang="en-US" altLang="en-US" sz="3200" b="1" dirty="0"/>
              <a:t> Minor Watershed</a:t>
            </a:r>
            <a:endParaRPr lang="en-US" altLang="en-US" sz="1800" b="1" dirty="0"/>
          </a:p>
        </p:txBody>
      </p:sp>
      <p:pic>
        <p:nvPicPr>
          <p:cNvPr id="43015" name="Content Placeholder 2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7" t="7869" r="30439" b="31322"/>
          <a:stretch/>
        </p:blipFill>
        <p:spPr>
          <a:xfrm>
            <a:off x="676508" y="5431901"/>
            <a:ext cx="4393733" cy="2847975"/>
          </a:xfr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3577719"/>
              </p:ext>
            </p:extLst>
          </p:nvPr>
        </p:nvGraphicFramePr>
        <p:xfrm>
          <a:off x="6795113" y="3970216"/>
          <a:ext cx="3556001" cy="1264804"/>
        </p:xfrm>
        <a:graphic>
          <a:graphicData uri="http://schemas.openxmlformats.org/drawingml/2006/table">
            <a:tbl>
              <a:tblPr firstRow="1" firstCol="1" bandRow="1"/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86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9803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% Public Land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9803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% Easements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9803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% Lakes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9803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% Streams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9803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% Wetlands </a:t>
                      </a: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(private)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5789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% Protected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46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0767563"/>
              </p:ext>
            </p:extLst>
          </p:nvPr>
        </p:nvGraphicFramePr>
        <p:xfrm>
          <a:off x="6795113" y="2669742"/>
          <a:ext cx="3609975" cy="1171321"/>
        </p:xfrm>
        <a:graphic>
          <a:graphicData uri="http://schemas.openxmlformats.org/drawingml/2006/table">
            <a:tbl>
              <a:tblPr firstRow="1" firstCol="1" bandRow="1"/>
              <a:tblGrid>
                <a:gridCol w="20677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22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% Public Land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% Easements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24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% Lakes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% Streams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% Wetlands </a:t>
                      </a: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(private)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% Protected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37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0745339"/>
              </p:ext>
            </p:extLst>
          </p:nvPr>
        </p:nvGraphicFramePr>
        <p:xfrm>
          <a:off x="6795112" y="1393376"/>
          <a:ext cx="3609975" cy="1171321"/>
        </p:xfrm>
        <a:graphic>
          <a:graphicData uri="http://schemas.openxmlformats.org/drawingml/2006/table">
            <a:tbl>
              <a:tblPr firstRow="1" firstCol="1" bandRow="1"/>
              <a:tblGrid>
                <a:gridCol w="20677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22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% Public Land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% Easements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% Lakes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% Streams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% Wetlands </a:t>
                      </a: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(private)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% Protected</a:t>
                      </a:r>
                      <a:endParaRPr lang="en-US" sz="16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en-US" sz="16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712071" y="4565852"/>
            <a:ext cx="1096616" cy="53470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lvl="1" indent="-342900" algn="ctr">
              <a:buClr>
                <a:schemeClr val="accent1"/>
              </a:buClr>
              <a:buSzTx/>
              <a:buNone/>
              <a:defRPr/>
            </a:pPr>
            <a:r>
              <a:rPr lang="en-US" sz="2300" b="1" kern="0" dirty="0">
                <a:solidFill>
                  <a:schemeClr val="bg1"/>
                </a:solidFill>
              </a:rPr>
              <a:t>2019</a:t>
            </a:r>
          </a:p>
          <a:p>
            <a:pPr marL="400050" lvl="2" indent="0">
              <a:buClr>
                <a:schemeClr val="accent1"/>
              </a:buClr>
              <a:buSzTx/>
              <a:buNone/>
              <a:defRPr/>
            </a:pPr>
            <a:endParaRPr lang="en-US" sz="1800" b="1" kern="0" dirty="0">
              <a:solidFill>
                <a:schemeClr val="tx2"/>
              </a:solidFill>
            </a:endParaRPr>
          </a:p>
          <a:p>
            <a:pPr marL="400050" lvl="2" indent="0">
              <a:buClr>
                <a:schemeClr val="accent1"/>
              </a:buClr>
              <a:buSzTx/>
              <a:buNone/>
              <a:defRPr/>
            </a:pPr>
            <a:endParaRPr lang="en-US" sz="1800" kern="0" dirty="0">
              <a:solidFill>
                <a:schemeClr val="tx2"/>
              </a:solidFill>
            </a:endParaRPr>
          </a:p>
          <a:p>
            <a:pPr marL="342900" lvl="1" indent="-342900">
              <a:buClr>
                <a:schemeClr val="accent1"/>
              </a:buClr>
              <a:buSzTx/>
              <a:defRPr/>
            </a:pPr>
            <a:endParaRPr lang="en-US" sz="2200" kern="0" dirty="0">
              <a:solidFill>
                <a:srgbClr val="FFFF00"/>
              </a:solidFill>
            </a:endParaRPr>
          </a:p>
          <a:p>
            <a:pPr marL="0" lvl="1" indent="0">
              <a:buClr>
                <a:schemeClr val="accent1"/>
              </a:buClr>
              <a:buSzTx/>
              <a:buNone/>
              <a:defRPr/>
            </a:pPr>
            <a:endParaRPr lang="en-US" sz="2200" kern="0" dirty="0">
              <a:solidFill>
                <a:schemeClr val="tx2"/>
              </a:solidFill>
            </a:endParaRPr>
          </a:p>
          <a:p>
            <a:pPr lvl="1">
              <a:defRPr/>
            </a:pPr>
            <a:endParaRPr lang="en-US" sz="1000" kern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1F2247-3BB2-4C28-AB64-F24D382CCC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19133" y="5372928"/>
            <a:ext cx="3761934" cy="2906948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BAA0806-6018-4C9C-87FA-B939BE9743D0}"/>
              </a:ext>
            </a:extLst>
          </p:cNvPr>
          <p:cNvSpPr txBox="1">
            <a:spLocks/>
          </p:cNvSpPr>
          <p:nvPr/>
        </p:nvSpPr>
        <p:spPr bwMode="auto">
          <a:xfrm>
            <a:off x="323893" y="1684850"/>
            <a:ext cx="1872973" cy="53470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lvl="1" indent="-342900" algn="ctr">
              <a:buClr>
                <a:schemeClr val="accent1"/>
              </a:buClr>
              <a:buSzTx/>
              <a:buNone/>
              <a:defRPr/>
            </a:pPr>
            <a:r>
              <a:rPr lang="en-US" sz="2300" b="1" kern="0" dirty="0">
                <a:solidFill>
                  <a:schemeClr val="bg1"/>
                </a:solidFill>
              </a:rPr>
              <a:t>Pre-ACUB</a:t>
            </a:r>
          </a:p>
          <a:p>
            <a:pPr marL="400050" lvl="2" indent="0">
              <a:buClr>
                <a:schemeClr val="accent1"/>
              </a:buClr>
              <a:buSzTx/>
              <a:buNone/>
              <a:defRPr/>
            </a:pPr>
            <a:endParaRPr lang="en-US" sz="1800" b="1" kern="0" dirty="0">
              <a:solidFill>
                <a:schemeClr val="tx2"/>
              </a:solidFill>
            </a:endParaRPr>
          </a:p>
          <a:p>
            <a:pPr marL="400050" lvl="2" indent="0">
              <a:buClr>
                <a:schemeClr val="accent1"/>
              </a:buClr>
              <a:buSzTx/>
              <a:buNone/>
              <a:defRPr/>
            </a:pPr>
            <a:endParaRPr lang="en-US" sz="1800" kern="0" dirty="0">
              <a:solidFill>
                <a:schemeClr val="tx2"/>
              </a:solidFill>
            </a:endParaRPr>
          </a:p>
          <a:p>
            <a:pPr marL="342900" lvl="1" indent="-342900">
              <a:buClr>
                <a:schemeClr val="accent1"/>
              </a:buClr>
              <a:buSzTx/>
              <a:defRPr/>
            </a:pPr>
            <a:endParaRPr lang="en-US" sz="2200" kern="0" dirty="0">
              <a:solidFill>
                <a:srgbClr val="FFFF00"/>
              </a:solidFill>
            </a:endParaRPr>
          </a:p>
          <a:p>
            <a:pPr marL="0" lvl="1" indent="0">
              <a:buClr>
                <a:schemeClr val="accent1"/>
              </a:buClr>
              <a:buSzTx/>
              <a:buNone/>
              <a:defRPr/>
            </a:pPr>
            <a:endParaRPr lang="en-US" sz="2200" kern="0" dirty="0">
              <a:solidFill>
                <a:schemeClr val="tx2"/>
              </a:solidFill>
            </a:endParaRPr>
          </a:p>
          <a:p>
            <a:pPr lvl="1">
              <a:defRPr/>
            </a:pPr>
            <a:endParaRPr lang="en-US" sz="1000" kern="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9EBEAB4-C363-4B84-A6C5-CB4C2D0C8056}"/>
              </a:ext>
            </a:extLst>
          </p:cNvPr>
          <p:cNvSpPr txBox="1">
            <a:spLocks/>
          </p:cNvSpPr>
          <p:nvPr/>
        </p:nvSpPr>
        <p:spPr bwMode="auto">
          <a:xfrm>
            <a:off x="518706" y="3204416"/>
            <a:ext cx="1483345" cy="53470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lvl="1" indent="-342900" algn="ctr">
              <a:buClr>
                <a:schemeClr val="accent1"/>
              </a:buClr>
              <a:buSzTx/>
              <a:buNone/>
              <a:defRPr/>
            </a:pPr>
            <a:r>
              <a:rPr lang="en-US" sz="2300" b="1" kern="0" dirty="0">
                <a:solidFill>
                  <a:schemeClr val="bg1"/>
                </a:solidFill>
              </a:rPr>
              <a:t>2014</a:t>
            </a:r>
          </a:p>
          <a:p>
            <a:pPr marL="400050" lvl="2" indent="0">
              <a:buClr>
                <a:schemeClr val="accent1"/>
              </a:buClr>
              <a:buSzTx/>
              <a:buNone/>
              <a:defRPr/>
            </a:pPr>
            <a:endParaRPr lang="en-US" sz="1800" b="1" kern="0" dirty="0">
              <a:solidFill>
                <a:schemeClr val="tx2"/>
              </a:solidFill>
            </a:endParaRPr>
          </a:p>
          <a:p>
            <a:pPr marL="400050" lvl="2" indent="0">
              <a:buClr>
                <a:schemeClr val="accent1"/>
              </a:buClr>
              <a:buSzTx/>
              <a:buNone/>
              <a:defRPr/>
            </a:pPr>
            <a:endParaRPr lang="en-US" sz="1800" kern="0" dirty="0">
              <a:solidFill>
                <a:schemeClr val="tx2"/>
              </a:solidFill>
            </a:endParaRPr>
          </a:p>
          <a:p>
            <a:pPr marL="342900" lvl="1" indent="-342900">
              <a:buClr>
                <a:schemeClr val="accent1"/>
              </a:buClr>
              <a:buSzTx/>
              <a:defRPr/>
            </a:pPr>
            <a:endParaRPr lang="en-US" sz="2200" kern="0" dirty="0">
              <a:solidFill>
                <a:srgbClr val="FFFF00"/>
              </a:solidFill>
            </a:endParaRPr>
          </a:p>
          <a:p>
            <a:pPr marL="0" lvl="1" indent="0">
              <a:buClr>
                <a:schemeClr val="accent1"/>
              </a:buClr>
              <a:buSzTx/>
              <a:buNone/>
              <a:defRPr/>
            </a:pPr>
            <a:endParaRPr lang="en-US" sz="2200" kern="0" dirty="0">
              <a:solidFill>
                <a:schemeClr val="tx2"/>
              </a:solidFill>
            </a:endParaRPr>
          </a:p>
          <a:p>
            <a:pPr lvl="1">
              <a:defRPr/>
            </a:pPr>
            <a:endParaRPr lang="en-US" sz="1000" kern="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62DE3C-65A1-4CD6-BB8A-4F3638E7B0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0759" y="1335614"/>
            <a:ext cx="2409645" cy="1219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19BC62-B12D-41DD-82C7-4FAF3B8CE7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20758" y="2732377"/>
            <a:ext cx="2409645" cy="12221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FA5A41-6163-49EB-A086-998BE2E4CB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20758" y="3994351"/>
            <a:ext cx="2401383" cy="126480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C7CABB3-FB59-42CE-B343-4C9EA31CB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6917" y="7600396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z="2400" smtClean="0">
                <a:solidFill>
                  <a:schemeClr val="bg1"/>
                </a:solidFill>
              </a:rPr>
              <a:t>23</a:t>
            </a:fld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47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utoUpdateAnimBg="0"/>
      <p:bldP spid="13" grpId="0" autoUpdateAnimBg="0"/>
      <p:bldP spid="14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DCF0826-EA94-4D55-9787-2114261BDC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3" t="4132" r="2880" b="3931"/>
          <a:stretch/>
        </p:blipFill>
        <p:spPr>
          <a:xfrm>
            <a:off x="1544621" y="1331874"/>
            <a:ext cx="9102757" cy="549259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E95192E-F8E6-4B04-A16A-261717EBA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z="2400" smtClean="0"/>
              <a:t>24</a:t>
            </a:fld>
            <a:endParaRPr lang="en-US" sz="24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4D48673-F48A-4EC3-BB34-6A9486F3C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3528"/>
            <a:ext cx="12192000" cy="1216025"/>
          </a:xfrm>
        </p:spPr>
        <p:txBody>
          <a:bodyPr/>
          <a:lstStyle/>
          <a:p>
            <a:pPr algn="ctr"/>
            <a:r>
              <a:rPr lang="en-US" dirty="0"/>
              <a:t> </a:t>
            </a:r>
            <a:r>
              <a:rPr lang="en-US" dirty="0" err="1"/>
              <a:t>PTM</a:t>
            </a:r>
            <a:r>
              <a:rPr lang="en-US" dirty="0"/>
              <a:t> – Targeting parcels</a:t>
            </a:r>
          </a:p>
        </p:txBody>
      </p:sp>
    </p:spTree>
    <p:extLst>
      <p:ext uri="{BB962C8B-B14F-4D97-AF65-F5344CB8AC3E}">
        <p14:creationId xmlns:p14="http://schemas.microsoft.com/office/powerpoint/2010/main" val="5374215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63323C-8616-4DAF-8766-17082CD32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MN Forestland Protection Tools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56857F7-E0CE-4E3E-A1AA-52FC05692835}"/>
              </a:ext>
            </a:extLst>
          </p:cNvPr>
          <p:cNvSpPr/>
          <p:nvPr/>
        </p:nvSpPr>
        <p:spPr>
          <a:xfrm>
            <a:off x="945450" y="1558733"/>
            <a:ext cx="1083724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2c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SFIA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rgbClr val="003865"/>
                </a:solidFill>
                <a:latin typeface="Calibri"/>
              </a:rPr>
              <a:t>Conservation easements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Fee title (public land acquisition)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A70E9A-2338-44B4-A776-9DEC1B7CD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z="2400" smtClean="0"/>
              <a:t>25</a:t>
            </a:fld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93704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91392-B3C4-480F-BDB1-68C4066F1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72C44A-6A79-4DA5-B847-9C02243C2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z="2400" smtClean="0"/>
              <a:pPr/>
              <a:t>26</a:t>
            </a:fld>
            <a:endParaRPr lang="en-US" sz="2400" dirty="0"/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E627CCD6-FF58-4719-8A5C-65AD4C4587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7" t="15816" r="8549" b="3999"/>
          <a:stretch/>
        </p:blipFill>
        <p:spPr>
          <a:xfrm>
            <a:off x="596746" y="-1"/>
            <a:ext cx="5871270" cy="6154630"/>
          </a:xfrm>
        </p:spPr>
      </p:pic>
      <p:pic>
        <p:nvPicPr>
          <p:cNvPr id="8" name="Graphic 7" descr="Question mark">
            <a:extLst>
              <a:ext uri="{FF2B5EF4-FFF2-40B4-BE49-F238E27FC236}">
                <a16:creationId xmlns:a16="http://schemas.microsoft.com/office/drawing/2014/main" id="{91F8EA45-193E-4C5A-99A7-85C3968BD5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2624724" y="-872290"/>
            <a:ext cx="12314209" cy="86025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CBFDE83-D905-46F3-93D4-D48E5846C404}"/>
              </a:ext>
            </a:extLst>
          </p:cNvPr>
          <p:cNvSpPr txBox="1"/>
          <p:nvPr/>
        </p:nvSpPr>
        <p:spPr>
          <a:xfrm>
            <a:off x="7468684" y="1702213"/>
            <a:ext cx="3525902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Can we still </a:t>
            </a:r>
          </a:p>
          <a:p>
            <a:r>
              <a:rPr lang="en-US" sz="54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protect </a:t>
            </a:r>
          </a:p>
          <a:p>
            <a:r>
              <a:rPr lang="en-US" sz="54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the Upper </a:t>
            </a:r>
          </a:p>
          <a:p>
            <a:r>
              <a:rPr lang="en-US" sz="54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Mississippi </a:t>
            </a:r>
          </a:p>
          <a:p>
            <a:r>
              <a:rPr lang="en-US" sz="54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River?</a:t>
            </a:r>
          </a:p>
        </p:txBody>
      </p:sp>
    </p:spTree>
    <p:extLst>
      <p:ext uri="{BB962C8B-B14F-4D97-AF65-F5344CB8AC3E}">
        <p14:creationId xmlns:p14="http://schemas.microsoft.com/office/powerpoint/2010/main" val="13499929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BCA1E-F081-4AE5-976C-61AEC5BCC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Assessing large scale projects</a:t>
            </a:r>
            <a:br>
              <a:rPr lang="en-US" dirty="0"/>
            </a:br>
            <a:r>
              <a:rPr lang="en-US" sz="2800" dirty="0"/>
              <a:t>(first 400 miles of Mississippi River)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BE0481-E0A1-4F8E-8F91-E4C4765FE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z="2400" smtClean="0"/>
              <a:pPr/>
              <a:t>27</a:t>
            </a:fld>
            <a:endParaRPr lang="en-US" dirty="0"/>
          </a:p>
        </p:txBody>
      </p:sp>
      <p:pic>
        <p:nvPicPr>
          <p:cNvPr id="5" name="Content Placeholder 4" descr="A close up of a map&#10;&#10;Description automatically generated">
            <a:extLst>
              <a:ext uri="{FF2B5EF4-FFF2-40B4-BE49-F238E27FC236}">
                <a16:creationId xmlns:a16="http://schemas.microsoft.com/office/drawing/2014/main" id="{1D4899EC-6946-4362-A13D-19928B6009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326" y="1347575"/>
            <a:ext cx="4257448" cy="551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2912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74DCD-7902-40FD-854A-3F06210FC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Mississippi river conservation area 4</a:t>
            </a:r>
            <a:br>
              <a:rPr lang="en-US" dirty="0"/>
            </a:br>
            <a:r>
              <a:rPr lang="en-US" sz="2800" dirty="0"/>
              <a:t>acres needed for 75% goal:  11,665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D8299A-43E8-44E3-BEFD-149E9F392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z="2400" smtClean="0"/>
              <a:pPr/>
              <a:t>28</a:t>
            </a:fld>
            <a:endParaRPr lang="en-US" dirty="0"/>
          </a:p>
        </p:txBody>
      </p:sp>
      <p:pic>
        <p:nvPicPr>
          <p:cNvPr id="5" name="Content Placeholder 4" descr="A close up of a map&#10;&#10;Description automatically generated">
            <a:extLst>
              <a:ext uri="{FF2B5EF4-FFF2-40B4-BE49-F238E27FC236}">
                <a16:creationId xmlns:a16="http://schemas.microsoft.com/office/drawing/2014/main" id="{21AE8D40-E55F-4C66-B0A0-313D924A90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326" y="1310721"/>
            <a:ext cx="4285923" cy="5547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7555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Title 1"/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>
            <a:normAutofit/>
          </a:bodyPr>
          <a:lstStyle/>
          <a:p>
            <a:pPr algn="ctr" defTabSz="914400"/>
            <a:r>
              <a:rPr lang="en-US" altLang="en-US" sz="4000" dirty="0"/>
              <a:t>Implementation Success Story: Mississippi</a:t>
            </a:r>
            <a:endParaRPr lang="en-US" altLang="en-US" sz="4000" dirty="0">
              <a:solidFill>
                <a:schemeClr val="tx1"/>
              </a:solidFill>
            </a:endParaRPr>
          </a:p>
        </p:txBody>
      </p:sp>
      <p:sp>
        <p:nvSpPr>
          <p:cNvPr id="15" name="Content Placeholder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 bwMode="auto">
          <a:xfrm>
            <a:off x="6834534" y="4466947"/>
            <a:ext cx="1096616" cy="53470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400050" marR="0" lvl="2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BABC78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400050" marR="0" lvl="2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BABC78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1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BABC78"/>
              </a:buClr>
              <a:buSzTx/>
              <a:buFont typeface="Wingdings" panose="05000000000000000000" pitchFamily="2" charset="2"/>
              <a:buChar char="n"/>
              <a:tabLst/>
              <a:defRPr/>
            </a:pP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BABC78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18C32"/>
              </a:buClr>
              <a:buSzPct val="90000"/>
              <a:buFont typeface="Wingdings" panose="05000000000000000000" pitchFamily="2" charset="2"/>
              <a:buChar char="n"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019" name="Rectangle: Rounded Corners 43018">
            <a:extLst>
              <a:ext uri="{FF2B5EF4-FFF2-40B4-BE49-F238E27FC236}">
                <a16:creationId xmlns:a16="http://schemas.microsoft.com/office/drawing/2014/main" id="{756B2B5F-18AB-41AD-BE77-4862B35B37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826700" y="4640138"/>
            <a:ext cx="800228" cy="760480"/>
          </a:xfrm>
          <a:prstGeom prst="roundRect">
            <a:avLst/>
          </a:prstGeom>
          <a:solidFill>
            <a:schemeClr val="dk1">
              <a:alpha val="2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CF011A6F-B402-4820-9B9A-24EBB01BA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062675" y="4640138"/>
            <a:ext cx="728051" cy="760480"/>
          </a:xfrm>
          <a:prstGeom prst="roundRect">
            <a:avLst/>
          </a:prstGeom>
          <a:solidFill>
            <a:schemeClr val="dk1">
              <a:alpha val="2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8F3B19-AC26-4F77-B0CC-1317CDC22E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0968" y="1371600"/>
            <a:ext cx="4268899" cy="5524458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8E3ED15F-7D73-4393-9F53-6937C01FC8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551143" y="2872856"/>
            <a:ext cx="964189" cy="1112286"/>
          </a:xfrm>
          <a:prstGeom prst="ellipse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7D70D0BF-E46B-4FA6-8006-455F23F951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0193" y="1371600"/>
            <a:ext cx="4268898" cy="5524457"/>
          </a:xfrm>
          <a:prstGeom prst="rect">
            <a:avLst/>
          </a:prstGeom>
        </p:spPr>
      </p:pic>
      <p:sp>
        <p:nvSpPr>
          <p:cNvPr id="36" name="Oval 35">
            <a:extLst>
              <a:ext uri="{FF2B5EF4-FFF2-40B4-BE49-F238E27FC236}">
                <a16:creationId xmlns:a16="http://schemas.microsoft.com/office/drawing/2014/main" id="{DB4B1419-EF24-458F-B212-3D01CB0280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826700" y="2912346"/>
            <a:ext cx="1065205" cy="1139691"/>
          </a:xfrm>
          <a:prstGeom prst="ellipse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EDDDC8-89AB-48B0-9277-E0763560D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CD6133B-F877-49D2-AACA-40D71D5165CC}"/>
              </a:ext>
            </a:extLst>
          </p:cNvPr>
          <p:cNvSpPr txBox="1"/>
          <p:nvPr/>
        </p:nvSpPr>
        <p:spPr>
          <a:xfrm>
            <a:off x="1822235" y="2483243"/>
            <a:ext cx="17584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37% Protected as of 2017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78E80AB9-DB53-4DFC-87C1-815E330821DC}"/>
              </a:ext>
            </a:extLst>
          </p:cNvPr>
          <p:cNvSpPr/>
          <p:nvPr/>
        </p:nvSpPr>
        <p:spPr>
          <a:xfrm>
            <a:off x="2660847" y="3253893"/>
            <a:ext cx="777740" cy="32428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D454704-7C96-48EA-8D19-79B2F3CB491B}"/>
              </a:ext>
            </a:extLst>
          </p:cNvPr>
          <p:cNvSpPr txBox="1"/>
          <p:nvPr/>
        </p:nvSpPr>
        <p:spPr>
          <a:xfrm>
            <a:off x="7128775" y="2625803"/>
            <a:ext cx="17584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71% Protected as of 2019</a:t>
            </a: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6435AF7D-C409-4D8F-A923-92354558C50E}"/>
              </a:ext>
            </a:extLst>
          </p:cNvPr>
          <p:cNvSpPr/>
          <p:nvPr/>
        </p:nvSpPr>
        <p:spPr>
          <a:xfrm>
            <a:off x="7931150" y="3333689"/>
            <a:ext cx="777740" cy="32428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9081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63323C-8616-4DAF-8766-17082CD32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Fish on!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664D3C-92BE-482B-87E0-FC1CA5B9FB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2" r="5197"/>
          <a:stretch/>
        </p:blipFill>
        <p:spPr>
          <a:xfrm>
            <a:off x="3506598" y="0"/>
            <a:ext cx="8685402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30A2C5-22AD-43E3-8378-2007781B0F8B}"/>
              </a:ext>
            </a:extLst>
          </p:cNvPr>
          <p:cNvSpPr txBox="1"/>
          <p:nvPr/>
        </p:nvSpPr>
        <p:spPr>
          <a:xfrm>
            <a:off x="289419" y="1741786"/>
            <a:ext cx="283128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Quality fishing and forest land cover go together.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Forests are key to a strong tourist economy.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Forests do not get the credit they deserve!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398E1B-B44E-4DDE-BEBD-7D417F2E8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z="2400" smtClean="0">
                <a:solidFill>
                  <a:schemeClr val="bg1"/>
                </a:solidFill>
              </a:rPr>
              <a:t>3</a:t>
            </a:fld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1213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5242789-1872-4BD3-BA76-6BD031C7E6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205" t="9722" r="19386" b="43403"/>
          <a:stretch/>
        </p:blipFill>
        <p:spPr bwMode="auto">
          <a:xfrm>
            <a:off x="1687027" y="1743460"/>
            <a:ext cx="2109895" cy="111987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213D2BBB-C041-4193-927B-6F6CA87CD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21459" y="1743460"/>
            <a:ext cx="2109895" cy="111987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17BFCE5-0923-415D-B5FA-ECEEDE81A1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69352" y="3752778"/>
            <a:ext cx="2109896" cy="10882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8FA0FB28-7176-4C68-9ED0-C05A568F66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13504" y="3770887"/>
            <a:ext cx="2145080" cy="105991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B9B65BCF-1F4B-48B2-9DC8-03CA16CD9C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01503" y="5347457"/>
            <a:ext cx="2082425" cy="10818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3" name="Title 1">
            <a:extLst>
              <a:ext uri="{FF2B5EF4-FFF2-40B4-BE49-F238E27FC236}">
                <a16:creationId xmlns:a16="http://schemas.microsoft.com/office/drawing/2014/main" id="{CD2B8959-5543-49D7-8882-FDC9DCA75C72}"/>
              </a:ext>
            </a:extLst>
          </p:cNvPr>
          <p:cNvSpPr txBox="1">
            <a:spLocks/>
          </p:cNvSpPr>
          <p:nvPr/>
        </p:nvSpPr>
        <p:spPr bwMode="auto">
          <a:xfrm>
            <a:off x="891233" y="5619807"/>
            <a:ext cx="2624912" cy="533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Current: 71%</a:t>
            </a:r>
            <a:endParaRPr kumimoji="0" lang="en-US" alt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417532EB-0D46-4780-8AA0-247C5B662DF9}"/>
              </a:ext>
            </a:extLst>
          </p:cNvPr>
          <p:cNvSpPr txBox="1">
            <a:spLocks/>
          </p:cNvSpPr>
          <p:nvPr/>
        </p:nvSpPr>
        <p:spPr bwMode="auto">
          <a:xfrm>
            <a:off x="3230258" y="6338138"/>
            <a:ext cx="2624912" cy="533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w/ 2019 Acquisition</a:t>
            </a:r>
          </a:p>
        </p:txBody>
      </p:sp>
      <p:sp>
        <p:nvSpPr>
          <p:cNvPr id="43011" name="Title 1"/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>
            <a:normAutofit/>
          </a:bodyPr>
          <a:lstStyle/>
          <a:p>
            <a:pPr algn="ctr"/>
            <a:r>
              <a:rPr lang="en-US" altLang="en-US" sz="4000" dirty="0"/>
              <a:t>Implementation Success Story</a:t>
            </a:r>
            <a:endParaRPr lang="en-US" altLang="en-US" sz="4000" dirty="0">
              <a:solidFill>
                <a:schemeClr val="tx1"/>
              </a:solidFill>
            </a:endParaRPr>
          </a:p>
        </p:txBody>
      </p:sp>
      <p:sp>
        <p:nvSpPr>
          <p:cNvPr id="2" name="Table Placeholder 1">
            <a:extLst>
              <a:ext uri="{FF2B5EF4-FFF2-40B4-BE49-F238E27FC236}">
                <a16:creationId xmlns:a16="http://schemas.microsoft.com/office/drawing/2014/main" id="{E4195AE9-B11C-4464-9AA2-A0C2B112D9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bl" sz="quarter" idx="13"/>
          </p:nvPr>
        </p:nvSpPr>
        <p:spPr/>
      </p:sp>
      <p:sp>
        <p:nvSpPr>
          <p:cNvPr id="15" name="Content Placeholder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 bwMode="auto">
          <a:xfrm>
            <a:off x="6834534" y="4466947"/>
            <a:ext cx="1096616" cy="53470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400050" marR="0" lvl="2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BABC78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400050" marR="0" lvl="2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BABC78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1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BABC78"/>
              </a:buClr>
              <a:buSzTx/>
              <a:buFont typeface="Wingdings" panose="05000000000000000000" pitchFamily="2" charset="2"/>
              <a:buChar char="n"/>
              <a:tabLst/>
              <a:defRPr/>
            </a:pP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BABC78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18C32"/>
              </a:buClr>
              <a:buSzPct val="90000"/>
              <a:buFont typeface="Wingdings" panose="05000000000000000000" pitchFamily="2" charset="2"/>
              <a:buChar char="n"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39AFFFF9-62B5-460E-B1DF-EBD989A466F9}"/>
              </a:ext>
            </a:extLst>
          </p:cNvPr>
          <p:cNvSpPr txBox="1">
            <a:spLocks/>
          </p:cNvSpPr>
          <p:nvPr/>
        </p:nvSpPr>
        <p:spPr bwMode="auto">
          <a:xfrm>
            <a:off x="1680470" y="2740443"/>
            <a:ext cx="2109895" cy="533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w/ Public Lands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491B3C5D-E40A-44B1-8A85-03E2058B45FF}"/>
              </a:ext>
            </a:extLst>
          </p:cNvPr>
          <p:cNvSpPr txBox="1">
            <a:spLocks/>
          </p:cNvSpPr>
          <p:nvPr/>
        </p:nvSpPr>
        <p:spPr bwMode="auto">
          <a:xfrm>
            <a:off x="4129018" y="1271430"/>
            <a:ext cx="1840523" cy="533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46%</a:t>
            </a:r>
            <a:endParaRPr kumimoji="0" lang="en-US" alt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B5A766D3-4B3F-443E-BB66-8C900E48A563}"/>
              </a:ext>
            </a:extLst>
          </p:cNvPr>
          <p:cNvSpPr txBox="1">
            <a:spLocks/>
          </p:cNvSpPr>
          <p:nvPr/>
        </p:nvSpPr>
        <p:spPr bwMode="auto">
          <a:xfrm>
            <a:off x="1876349" y="1320035"/>
            <a:ext cx="1840523" cy="376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37%</a:t>
            </a:r>
            <a:endParaRPr kumimoji="0" lang="en-US" alt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0D3C3E8F-87B3-46A3-8E1E-2BDDEACED507}"/>
              </a:ext>
            </a:extLst>
          </p:cNvPr>
          <p:cNvSpPr txBox="1">
            <a:spLocks/>
          </p:cNvSpPr>
          <p:nvPr/>
        </p:nvSpPr>
        <p:spPr bwMode="auto">
          <a:xfrm>
            <a:off x="3752051" y="2755293"/>
            <a:ext cx="2540003" cy="533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w/ 2017 Acquisition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0721163C-7607-4FDA-BD69-F3375B136F3F}"/>
              </a:ext>
            </a:extLst>
          </p:cNvPr>
          <p:cNvSpPr txBox="1">
            <a:spLocks/>
          </p:cNvSpPr>
          <p:nvPr/>
        </p:nvSpPr>
        <p:spPr bwMode="auto">
          <a:xfrm>
            <a:off x="1835875" y="3241226"/>
            <a:ext cx="1840523" cy="533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51%</a:t>
            </a:r>
            <a:endParaRPr kumimoji="0" lang="en-US" alt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599D7F80-B661-48EB-8CF1-F0BC33391FD3}"/>
              </a:ext>
            </a:extLst>
          </p:cNvPr>
          <p:cNvSpPr txBox="1">
            <a:spLocks/>
          </p:cNvSpPr>
          <p:nvPr/>
        </p:nvSpPr>
        <p:spPr bwMode="auto">
          <a:xfrm>
            <a:off x="4160695" y="3241226"/>
            <a:ext cx="1840523" cy="533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66%</a:t>
            </a:r>
            <a:endParaRPr kumimoji="0" lang="en-US" alt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23BECB4A-7C0E-4429-B436-001DF2C79FF4}"/>
              </a:ext>
            </a:extLst>
          </p:cNvPr>
          <p:cNvSpPr txBox="1">
            <a:spLocks/>
          </p:cNvSpPr>
          <p:nvPr/>
        </p:nvSpPr>
        <p:spPr bwMode="auto">
          <a:xfrm>
            <a:off x="1545173" y="4758748"/>
            <a:ext cx="2436237" cy="533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w/ 2017 Easement</a:t>
            </a: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0CF9DD80-F9D8-4B22-AF6C-A0313393DF76}"/>
              </a:ext>
            </a:extLst>
          </p:cNvPr>
          <p:cNvSpPr txBox="1">
            <a:spLocks/>
          </p:cNvSpPr>
          <p:nvPr/>
        </p:nvSpPr>
        <p:spPr bwMode="auto">
          <a:xfrm>
            <a:off x="3893412" y="4758748"/>
            <a:ext cx="2109895" cy="533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w/ SFIA</a:t>
            </a:r>
          </a:p>
        </p:txBody>
      </p:sp>
      <p:pic>
        <p:nvPicPr>
          <p:cNvPr id="6" name="Picture 5" descr="Mississippi Headwaters Habitat Corridors Projects">
            <a:extLst>
              <a:ext uri="{FF2B5EF4-FFF2-40B4-BE49-F238E27FC236}">
                <a16:creationId xmlns:a16="http://schemas.microsoft.com/office/drawing/2014/main" id="{6CEA9545-6FEC-4677-8013-4E89474CC07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695" y="1335089"/>
            <a:ext cx="4937492" cy="553676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6A522A-B40B-49C2-BD4B-D950A4B9D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65440" y="6371729"/>
            <a:ext cx="1462668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0081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B3219-B36F-4CC9-AA59-53DAC8AC9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Local teams working together to serve you!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3F5794-3944-4160-A73E-1A65F49F4D6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164"/>
          <a:stretch/>
        </p:blipFill>
        <p:spPr>
          <a:xfrm>
            <a:off x="1" y="1332854"/>
            <a:ext cx="12192000" cy="552514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B0CE16A-44FC-4A45-AABA-F0FB655548D1}"/>
              </a:ext>
            </a:extLst>
          </p:cNvPr>
          <p:cNvSpPr/>
          <p:nvPr/>
        </p:nvSpPr>
        <p:spPr>
          <a:xfrm>
            <a:off x="8658102" y="1157698"/>
            <a:ext cx="17859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TD!!!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333904-F2BD-450E-A9E2-45435C1A4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44078" y="6278860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z="2400" smtClean="0">
                <a:solidFill>
                  <a:schemeClr val="bg1"/>
                </a:solidFill>
              </a:rPr>
              <a:t>31</a:t>
            </a:fld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9530ABB-750F-48C3-8FE1-C91F4266801A}"/>
              </a:ext>
            </a:extLst>
          </p:cNvPr>
          <p:cNvSpPr/>
          <p:nvPr/>
        </p:nvSpPr>
        <p:spPr>
          <a:xfrm>
            <a:off x="5090897" y="2523085"/>
            <a:ext cx="572509" cy="61767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5565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3" descr="State of MN image">
            <a:extLst>
              <a:ext uri="{FF2B5EF4-FFF2-40B4-BE49-F238E27FC236}">
                <a16:creationId xmlns:a16="http://schemas.microsoft.com/office/drawing/2014/main" id="{F6F7D93B-28FE-4EB0-B17A-ADC7BE896B5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06" t="1454" r="3117" b="8087"/>
          <a:stretch/>
        </p:blipFill>
        <p:spPr bwMode="black">
          <a:xfrm>
            <a:off x="3813197" y="1413328"/>
            <a:ext cx="4581504" cy="5141961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30" y="-59479"/>
            <a:ext cx="12192000" cy="1290672"/>
          </a:xfrm>
        </p:spPr>
        <p:txBody>
          <a:bodyPr/>
          <a:lstStyle/>
          <a:p>
            <a:pPr algn="ctr"/>
            <a:r>
              <a:rPr lang="en-US" dirty="0"/>
              <a:t>Quality Forests + Quality Water = Quality Life</a:t>
            </a:r>
          </a:p>
        </p:txBody>
      </p:sp>
      <p:pic>
        <p:nvPicPr>
          <p:cNvPr id="7" name="Picture 6" descr="A sunset over a body of water&#10;&#10;Description automatically generated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4046" y="1413328"/>
            <a:ext cx="3426277" cy="217905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" name="Picture 8" descr="Image of water picture pouring into glass&#10;&#10;Description automatically generated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37575" y="1413327"/>
            <a:ext cx="3446270" cy="2120781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0" name="Picture 9" descr="A small boat in a body of water&#10;&#10;Description automatically generated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4046" y="4610062"/>
            <a:ext cx="3506876" cy="205201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1" name="Picture 10" descr="A body of water surrounded by trees&#10;&#10;Description automatically generated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37576" y="4626691"/>
            <a:ext cx="3410378" cy="203538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2" name="Picture 11" descr="A picture containing a large roll of paper mill products.&#10;&#10;Description automatically generated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44712" y="3335800"/>
            <a:ext cx="3370432" cy="2138327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8BF4FD-F699-4654-821B-BD91F4C5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45104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63323C-8616-4DAF-8766-17082CD32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Contact Information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BB028B9-40A7-4A85-8485-27FE057518C8}"/>
              </a:ext>
            </a:extLst>
          </p:cNvPr>
          <p:cNvSpPr/>
          <p:nvPr/>
        </p:nvSpPr>
        <p:spPr>
          <a:xfrm>
            <a:off x="930001" y="2121548"/>
            <a:ext cx="980393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srgbClr val="003865"/>
                </a:solidFill>
              </a:rPr>
              <a:t>MN Board of Water &amp; Soil Resources (BWSR)</a:t>
            </a:r>
          </a:p>
          <a:p>
            <a:pPr lvl="0">
              <a:defRPr/>
            </a:pPr>
            <a:r>
              <a:rPr lang="en-US" sz="2800" dirty="0">
                <a:solidFill>
                  <a:srgbClr val="003865"/>
                </a:solidFill>
              </a:rPr>
              <a:t>Dan Steward</a:t>
            </a:r>
          </a:p>
          <a:p>
            <a:pPr lvl="0">
              <a:defRPr/>
            </a:pPr>
            <a:r>
              <a:rPr lang="en-US" sz="2800" dirty="0">
                <a:solidFill>
                  <a:srgbClr val="003865"/>
                </a:solidFill>
              </a:rPr>
              <a:t>Forested Landscapes Planning Coordinator</a:t>
            </a:r>
          </a:p>
          <a:p>
            <a:pPr lvl="0">
              <a:defRPr/>
            </a:pPr>
            <a:r>
              <a:rPr lang="en-US" sz="2800" dirty="0">
                <a:solidFill>
                  <a:srgbClr val="003865"/>
                </a:solidFill>
              </a:rPr>
              <a:t>218-820-1679</a:t>
            </a:r>
          </a:p>
          <a:p>
            <a:pPr lvl="0">
              <a:defRPr/>
            </a:pPr>
            <a:r>
              <a:rPr lang="en-US" sz="2800" dirty="0">
                <a:solidFill>
                  <a:srgbClr val="003865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Dan.Steward@state.mn.us</a:t>
            </a:r>
            <a:r>
              <a:rPr lang="en-US" sz="2800" dirty="0">
                <a:solidFill>
                  <a:srgbClr val="003865"/>
                </a:solidFill>
              </a:rPr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0F80AA-F1E3-4DFF-889E-C914283B1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z="2400" smtClean="0"/>
              <a:t>33</a:t>
            </a:fld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253226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1772"/>
            <a:ext cx="12192000" cy="1222051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Private Forest Management Tools for </a:t>
            </a:r>
            <a:br>
              <a:rPr lang="en-US" sz="4000" dirty="0"/>
            </a:br>
            <a:r>
              <a:rPr lang="en-US" sz="4000" dirty="0"/>
              <a:t>Water Quality &amp; Habitat</a:t>
            </a:r>
          </a:p>
        </p:txBody>
      </p:sp>
      <p:graphicFrame>
        <p:nvGraphicFramePr>
          <p:cNvPr id="9" name="Diagram 8" descr="Private Forest Management Tools for Water Quality &amp; Habitat image"/>
          <p:cNvGraphicFramePr/>
          <p:nvPr/>
        </p:nvGraphicFramePr>
        <p:xfrm>
          <a:off x="2008499" y="1459703"/>
          <a:ext cx="6719228" cy="47558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1661565" y="2081341"/>
            <a:ext cx="224023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Public Ownership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02761" y="2524781"/>
            <a:ext cx="224023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Private Ownership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82070" y="1704958"/>
            <a:ext cx="41780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Permanent protection w/ public access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21411" y="2244111"/>
            <a:ext cx="4796385" cy="568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57213" marR="0" lvl="1" indent="-214313" algn="l" defTabSz="6858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Forest protection, permanent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833337" y="3228190"/>
            <a:ext cx="3098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Forest protection, 8-50 years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401049" y="3968014"/>
            <a:ext cx="3985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Land owner revenue/forest renewal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971099" y="4815960"/>
            <a:ext cx="3098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Forest improvement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579526" y="5609845"/>
            <a:ext cx="2527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Information/planning</a:t>
            </a:r>
          </a:p>
        </p:txBody>
      </p:sp>
      <p:sp>
        <p:nvSpPr>
          <p:cNvPr id="31" name="Bent Arrow 30" descr="public ownership"/>
          <p:cNvSpPr/>
          <p:nvPr/>
        </p:nvSpPr>
        <p:spPr>
          <a:xfrm rot="16200000" flipV="1">
            <a:off x="3156166" y="1778238"/>
            <a:ext cx="360008" cy="1223311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Group 5" descr="high and low cost image">
            <a:extLst>
              <a:ext uri="{FF2B5EF4-FFF2-40B4-BE49-F238E27FC236}">
                <a16:creationId xmlns:a16="http://schemas.microsoft.com/office/drawing/2014/main" id="{7996B93E-2D51-4115-81FE-C952C0D05197}"/>
              </a:ext>
            </a:extLst>
          </p:cNvPr>
          <p:cNvGrpSpPr/>
          <p:nvPr/>
        </p:nvGrpSpPr>
        <p:grpSpPr>
          <a:xfrm>
            <a:off x="10208786" y="1842965"/>
            <a:ext cx="1434955" cy="1015498"/>
            <a:chOff x="9729035" y="1728406"/>
            <a:chExt cx="1434955" cy="1015498"/>
          </a:xfrm>
        </p:grpSpPr>
        <p:sp>
          <p:nvSpPr>
            <p:cNvPr id="14" name="TextBox 13"/>
            <p:cNvSpPr txBox="1"/>
            <p:nvPr/>
          </p:nvSpPr>
          <p:spPr>
            <a:xfrm>
              <a:off x="9729035" y="1728406"/>
              <a:ext cx="142758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High Cost</a:t>
              </a:r>
              <a:endPara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9736407" y="2328406"/>
              <a:ext cx="142758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Lower Cost</a:t>
              </a:r>
              <a:endPara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Bent Arrow 25"/>
            <p:cNvSpPr/>
            <p:nvPr/>
          </p:nvSpPr>
          <p:spPr>
            <a:xfrm rot="16200000" flipV="1">
              <a:off x="10524775" y="1660361"/>
              <a:ext cx="350893" cy="809349"/>
            </a:xfrm>
            <a:prstGeom prst="ben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97E5B11-9B19-47FB-840E-B4B928E45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7117" y="6215509"/>
            <a:ext cx="578503" cy="369332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Bent Arrow 25" descr="low cost image">
            <a:extLst>
              <a:ext uri="{FF2B5EF4-FFF2-40B4-BE49-F238E27FC236}">
                <a16:creationId xmlns:a16="http://schemas.microsoft.com/office/drawing/2014/main" id="{D359703B-4F4B-4BB8-8249-31A40E4E6957}"/>
              </a:ext>
            </a:extLst>
          </p:cNvPr>
          <p:cNvSpPr/>
          <p:nvPr/>
        </p:nvSpPr>
        <p:spPr>
          <a:xfrm rot="5400000" flipV="1">
            <a:off x="10296186" y="2046820"/>
            <a:ext cx="350893" cy="809349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Bent Arrow 30">
            <a:extLst>
              <a:ext uri="{FF2B5EF4-FFF2-40B4-BE49-F238E27FC236}">
                <a16:creationId xmlns:a16="http://schemas.microsoft.com/office/drawing/2014/main" id="{A0B7A2D0-819F-4080-8050-F08B83E2C0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V="1">
            <a:off x="1990024" y="2047663"/>
            <a:ext cx="360008" cy="1223311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22817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F3AE2D-5AC2-494A-91CB-45EEB9514E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2" r="1410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E8E1DC5-0A82-4175-9468-BC2A3152D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1D9BA-5EC2-41DF-AA02-6CFBC4E59584}" type="slidenum">
              <a:rPr lang="en-US" sz="2400" smtClean="0">
                <a:solidFill>
                  <a:schemeClr val="bg1"/>
                </a:solidFill>
              </a:rPr>
              <a:t>4</a:t>
            </a:fld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1970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rest Infiltrate Water&#10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010400" y="0"/>
            <a:ext cx="5181600" cy="83099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Protect the sponge!</a:t>
            </a:r>
          </a:p>
        </p:txBody>
      </p:sp>
      <p:pic>
        <p:nvPicPr>
          <p:cNvPr id="266243" name="Picture 3" descr="forest and water infiltration image&#10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830996"/>
            <a:ext cx="5181600" cy="3231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3F00048-4E86-4FFE-81CC-5B27B43607AA}"/>
              </a:ext>
            </a:extLst>
          </p:cNvPr>
          <p:cNvSpPr txBox="1">
            <a:spLocks/>
          </p:cNvSpPr>
          <p:nvPr/>
        </p:nvSpPr>
        <p:spPr>
          <a:xfrm>
            <a:off x="0" y="5578959"/>
            <a:ext cx="12192000" cy="95995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j-ea"/>
                <a:cs typeface="Calibri" panose="020F0502020204030204" pitchFamily="34" charset="0"/>
              </a:rPr>
              <a:t>Forests Infiltrate Water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F027BC-A2D2-452A-B4B0-4A0FB876A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0032B7-D4B0-4BBE-BE4D-D18B38804FB3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09036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Forested Zone Change">
            <a:extLst>
              <a:ext uri="{FF2B5EF4-FFF2-40B4-BE49-F238E27FC236}">
                <a16:creationId xmlns:a16="http://schemas.microsoft.com/office/drawing/2014/main" id="{7463323C-8616-4DAF-8766-17082CD32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20936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Historical Loss of Forestland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189D74-4AE7-4C13-A12B-F36DDF58A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7" name="Picture 36" descr="Historical Forest zone&#10;">
            <a:extLst>
              <a:ext uri="{FF2B5EF4-FFF2-40B4-BE49-F238E27FC236}">
                <a16:creationId xmlns:a16="http://schemas.microsoft.com/office/drawing/2014/main" id="{B5EB21CA-136F-4509-B4E9-14DD06F16A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4851" y="1394323"/>
            <a:ext cx="4221917" cy="4962027"/>
          </a:xfrm>
          <a:prstGeom prst="rect">
            <a:avLst/>
          </a:prstGeom>
        </p:spPr>
      </p:pic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1A029C53-DE44-4838-BEB2-11567511F4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2431" y="1394304"/>
            <a:ext cx="4221933" cy="496202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24B8C8A-BB7E-491C-9228-75BBD3210EE9}"/>
              </a:ext>
            </a:extLst>
          </p:cNvPr>
          <p:cNvSpPr txBox="1"/>
          <p:nvPr/>
        </p:nvSpPr>
        <p:spPr>
          <a:xfrm rot="19446059">
            <a:off x="8559068" y="3244333"/>
            <a:ext cx="2309478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bg2">
                <a:lumMod val="10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Current Forested Zone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2C17DF5-8149-45BD-AB99-D97E82D7A944}"/>
              </a:ext>
            </a:extLst>
          </p:cNvPr>
          <p:cNvSpPr txBox="1"/>
          <p:nvPr/>
        </p:nvSpPr>
        <p:spPr>
          <a:xfrm rot="19424736">
            <a:off x="1938795" y="3773034"/>
            <a:ext cx="2534027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bg2">
                <a:lumMod val="10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Historical Forested Zone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AB0A4F-C61C-4809-B865-3CC0ABACC1D3}"/>
              </a:ext>
            </a:extLst>
          </p:cNvPr>
          <p:cNvSpPr txBox="1"/>
          <p:nvPr/>
        </p:nvSpPr>
        <p:spPr>
          <a:xfrm rot="2397560">
            <a:off x="7292997" y="4501948"/>
            <a:ext cx="26352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Forest Loss</a:t>
            </a:r>
          </a:p>
        </p:txBody>
      </p:sp>
    </p:spTree>
    <p:extLst>
      <p:ext uri="{BB962C8B-B14F-4D97-AF65-F5344CB8AC3E}">
        <p14:creationId xmlns:p14="http://schemas.microsoft.com/office/powerpoint/2010/main" val="2944538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4C81AA3-CC43-4957-BB15-67761F27DE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Phosphorus Increases as Forest Cover Decreases</a:t>
            </a:r>
          </a:p>
        </p:txBody>
      </p:sp>
      <p:pic>
        <p:nvPicPr>
          <p:cNvPr id="5" name="Content Placeholder 4" descr="A large body of water with a mountain in the background&#10;&#10;Description automatically generated"/>
          <p:cNvPicPr>
            <a:picLocks noGrp="1" noChangeAspect="1"/>
          </p:cNvPicPr>
          <p:nvPr>
            <p:ph type="tbl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3633"/>
            <a:ext cx="12192000" cy="5474367"/>
          </a:xfrm>
          <a:prstGeom prst="rect">
            <a:avLst/>
          </a:prstGeom>
        </p:spPr>
      </p:pic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4CD02853-A8C4-4F0A-8F80-3C18190170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0075" y="2479675"/>
            <a:ext cx="3971925" cy="3876675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469481-1752-45F1-BAB8-D04B03A54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30795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1CA7D8F-5E54-49CA-9E20-1E25D9D0F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en-US" sz="4000" dirty="0"/>
              <a:t>Protection</a:t>
            </a:r>
            <a:r>
              <a:rPr lang="en-US" altLang="en-US" sz="4000" kern="0" dirty="0"/>
              <a:t> </a:t>
            </a:r>
            <a:r>
              <a:rPr lang="en-US" altLang="en-US" sz="4000" dirty="0"/>
              <a:t>doesn’t</a:t>
            </a:r>
            <a:r>
              <a:rPr lang="en-US" altLang="en-US" sz="4000" kern="0" dirty="0"/>
              <a:t> </a:t>
            </a:r>
            <a:r>
              <a:rPr lang="en-US" altLang="en-US" sz="4000" dirty="0"/>
              <a:t>mean you can’t manage!</a:t>
            </a:r>
            <a:endParaRPr lang="en-US" sz="4000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E1C4E03-0156-4AF3-B9A6-DAC3EEACDC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5553617-AA19-4762-B5C1-54B359BAA0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96BB686-56C9-425E-83AA-B420E7E9EE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C690A84-F8BD-47A7-B3EC-18AEFED3261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21AFB48-BE04-41F3-8359-264206706B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64E6F40-08DE-4212-9393-8698540955D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7106F6B-F1EC-4C7C-88E7-A4EDE4A40E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0"/>
          </p:nvPr>
        </p:nvSpPr>
        <p:spPr/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8483EBD-F46D-4CB8-815F-FE0D02A4FD2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A close up of timber logs harvested&#10;&#10;Description automatically generated"/>
          <p:cNvPicPr>
            <a:picLocks noChangeAspect="1"/>
          </p:cNvPicPr>
          <p:nvPr/>
        </p:nvPicPr>
        <p:blipFill rotWithShape="1">
          <a:blip r:embed="rId2"/>
          <a:srcRect l="1942" t="7491" r="2748" b="12420"/>
          <a:stretch/>
        </p:blipFill>
        <p:spPr>
          <a:xfrm>
            <a:off x="-2" y="1338943"/>
            <a:ext cx="12191999" cy="5582556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0E02F988-B85F-47E0-B5D4-B0854706EB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7315" y="5466085"/>
            <a:ext cx="3723249" cy="1119005"/>
          </a:xfrm>
          <a:prstGeom prst="rect">
            <a:avLst/>
          </a:prstGeom>
          <a:solidFill>
            <a:schemeClr val="bg2">
              <a:lumMod val="50000"/>
              <a:alpha val="73000"/>
            </a:schemeClr>
          </a:solidFill>
          <a:ln>
            <a:noFill/>
          </a:ln>
          <a:effectLst>
            <a:softEdge rad="1016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Working Lands</a:t>
            </a:r>
            <a:endParaRPr kumimoji="0" lang="en-US" altLang="en-US" sz="33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53136814-F110-46D5-91D0-6267BC7E1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54772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5B5AD3-B24E-4A42-A0E1-61136CE66C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E25C0D-52B7-4AC0-8EDA-425B9DCD08D6}"/>
              </a:ext>
            </a:extLst>
          </p:cNvPr>
          <p:cNvSpPr txBox="1"/>
          <p:nvPr/>
        </p:nvSpPr>
        <p:spPr>
          <a:xfrm>
            <a:off x="6550526" y="300790"/>
            <a:ext cx="5422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NW Itasca County Big Tooth Aspen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DED752-1C4E-4956-8049-2CFE9B1FB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032B7-D4B0-4BBE-BE4D-D18B38804FB3}" type="slidenum">
              <a:rPr lang="en-US" sz="2400" smtClean="0">
                <a:solidFill>
                  <a:schemeClr val="bg1"/>
                </a:solidFill>
              </a:rPr>
              <a:t>9</a:t>
            </a:fld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743728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WSR Theme new logo">
  <a:themeElements>
    <a:clrScheme name="BWSR PPT template colors">
      <a:dk1>
        <a:srgbClr val="003865"/>
      </a:dk1>
      <a:lt1>
        <a:srgbClr val="FFFFFF"/>
      </a:lt1>
      <a:dk2>
        <a:srgbClr val="000000"/>
      </a:dk2>
      <a:lt2>
        <a:srgbClr val="DDDDDA"/>
      </a:lt2>
      <a:accent1>
        <a:srgbClr val="003865"/>
      </a:accent1>
      <a:accent2>
        <a:srgbClr val="78BE21"/>
      </a:accent2>
      <a:accent3>
        <a:srgbClr val="008EAA"/>
      </a:accent3>
      <a:accent4>
        <a:srgbClr val="8D3F2B"/>
      </a:accent4>
      <a:accent5>
        <a:srgbClr val="0D5257"/>
      </a:accent5>
      <a:accent6>
        <a:srgbClr val="5D295F"/>
      </a:accent6>
      <a:hlink>
        <a:srgbClr val="0563C1"/>
      </a:hlink>
      <a:folHlink>
        <a:srgbClr val="5D295F"/>
      </a:folHlink>
    </a:clrScheme>
    <a:fontScheme name="MN Secondary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WSR Theme new logo" id="{B728A305-B794-4B6E-90E6-13B01FE5291D}" vid="{127FEAA3-005A-48C1-BD58-B2D9A0233B5D}"/>
    </a:ext>
  </a:extLst>
</a:theme>
</file>

<file path=ppt/theme/theme3.xml><?xml version="1.0" encoding="utf-8"?>
<a:theme xmlns:a="http://schemas.openxmlformats.org/drawingml/2006/main" name="1_BWSR Theme new logo">
  <a:themeElements>
    <a:clrScheme name="BWSR PPT template colors">
      <a:dk1>
        <a:srgbClr val="003865"/>
      </a:dk1>
      <a:lt1>
        <a:srgbClr val="FFFFFF"/>
      </a:lt1>
      <a:dk2>
        <a:srgbClr val="000000"/>
      </a:dk2>
      <a:lt2>
        <a:srgbClr val="DDDDDA"/>
      </a:lt2>
      <a:accent1>
        <a:srgbClr val="003865"/>
      </a:accent1>
      <a:accent2>
        <a:srgbClr val="78BE21"/>
      </a:accent2>
      <a:accent3>
        <a:srgbClr val="008EAA"/>
      </a:accent3>
      <a:accent4>
        <a:srgbClr val="8D3F2B"/>
      </a:accent4>
      <a:accent5>
        <a:srgbClr val="0D5257"/>
      </a:accent5>
      <a:accent6>
        <a:srgbClr val="5D295F"/>
      </a:accent6>
      <a:hlink>
        <a:srgbClr val="0563C1"/>
      </a:hlink>
      <a:folHlink>
        <a:srgbClr val="5D295F"/>
      </a:folHlink>
    </a:clrScheme>
    <a:fontScheme name="MN Secondary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WSR Theme new logo" id="{B728A305-B794-4B6E-90E6-13B01FE5291D}" vid="{127FEAA3-005A-48C1-BD58-B2D9A0233B5D}"/>
    </a:ext>
  </a:extLst>
</a:theme>
</file>

<file path=ppt/theme/theme4.xml><?xml version="1.0" encoding="utf-8"?>
<a:theme xmlns:a="http://schemas.openxmlformats.org/drawingml/2006/main" name="2_BWSR Theme new logo">
  <a:themeElements>
    <a:clrScheme name="BWSR PPT template colors">
      <a:dk1>
        <a:srgbClr val="003865"/>
      </a:dk1>
      <a:lt1>
        <a:srgbClr val="FFFFFF"/>
      </a:lt1>
      <a:dk2>
        <a:srgbClr val="000000"/>
      </a:dk2>
      <a:lt2>
        <a:srgbClr val="DDDDDA"/>
      </a:lt2>
      <a:accent1>
        <a:srgbClr val="003865"/>
      </a:accent1>
      <a:accent2>
        <a:srgbClr val="78BE21"/>
      </a:accent2>
      <a:accent3>
        <a:srgbClr val="008EAA"/>
      </a:accent3>
      <a:accent4>
        <a:srgbClr val="8D3F2B"/>
      </a:accent4>
      <a:accent5>
        <a:srgbClr val="0D5257"/>
      </a:accent5>
      <a:accent6>
        <a:srgbClr val="5D295F"/>
      </a:accent6>
      <a:hlink>
        <a:srgbClr val="0563C1"/>
      </a:hlink>
      <a:folHlink>
        <a:srgbClr val="5D295F"/>
      </a:folHlink>
    </a:clrScheme>
    <a:fontScheme name="MN Secondary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WSR Theme new logo" id="{B728A305-B794-4B6E-90E6-13B01FE5291D}" vid="{127FEAA3-005A-48C1-BD58-B2D9A0233B5D}"/>
    </a:ext>
  </a:extLst>
</a:theme>
</file>

<file path=ppt/theme/theme5.xml><?xml version="1.0" encoding="utf-8"?>
<a:theme xmlns:a="http://schemas.openxmlformats.org/drawingml/2006/main" name="MN.IT">
  <a:themeElements>
    <a:clrScheme name="Minnesota Brand Colors">
      <a:dk1>
        <a:srgbClr val="003865"/>
      </a:dk1>
      <a:lt1>
        <a:srgbClr val="FFFFFF"/>
      </a:lt1>
      <a:dk2>
        <a:srgbClr val="000000"/>
      </a:dk2>
      <a:lt2>
        <a:srgbClr val="DDDDDA"/>
      </a:lt2>
      <a:accent1>
        <a:srgbClr val="003865"/>
      </a:accent1>
      <a:accent2>
        <a:srgbClr val="78BE21"/>
      </a:accent2>
      <a:accent3>
        <a:srgbClr val="008EAA"/>
      </a:accent3>
      <a:accent4>
        <a:srgbClr val="8D3F2B"/>
      </a:accent4>
      <a:accent5>
        <a:srgbClr val="0D5257"/>
      </a:accent5>
      <a:accent6>
        <a:srgbClr val="5D295F"/>
      </a:accent6>
      <a:hlink>
        <a:srgbClr val="0563C1"/>
      </a:hlink>
      <a:folHlink>
        <a:srgbClr val="5D295F"/>
      </a:folHlink>
    </a:clrScheme>
    <a:fontScheme name="MN Secondary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N.IT" id="{43004C98-5B53-4D58-92B4-D334E886AB92}" vid="{BCC84AB3-760B-4B29-9458-5FA6845EC3C2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601</TotalTime>
  <Words>885</Words>
  <Application>Microsoft Office PowerPoint</Application>
  <PresentationFormat>Widescreen</PresentationFormat>
  <Paragraphs>252</Paragraphs>
  <Slides>34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34</vt:i4>
      </vt:variant>
    </vt:vector>
  </HeadingPairs>
  <TitlesOfParts>
    <vt:vector size="43" baseType="lpstr">
      <vt:lpstr>Arial</vt:lpstr>
      <vt:lpstr>Calibri</vt:lpstr>
      <vt:lpstr>Calibri Light</vt:lpstr>
      <vt:lpstr>Wingdings</vt:lpstr>
      <vt:lpstr>1_Office Theme</vt:lpstr>
      <vt:lpstr>BWSR Theme new logo</vt:lpstr>
      <vt:lpstr>1_BWSR Theme new logo</vt:lpstr>
      <vt:lpstr>2_BWSR Theme new logo</vt:lpstr>
      <vt:lpstr>MN.IT</vt:lpstr>
      <vt:lpstr>A Forest Landscape Approach to Water Quality</vt:lpstr>
      <vt:lpstr>Outline</vt:lpstr>
      <vt:lpstr>Fish on!</vt:lpstr>
      <vt:lpstr>PowerPoint Presentation</vt:lpstr>
      <vt:lpstr>PowerPoint Presentation</vt:lpstr>
      <vt:lpstr>Historical Loss of Forestland</vt:lpstr>
      <vt:lpstr>Phosphorus Increases as Forest Cover Decreases</vt:lpstr>
      <vt:lpstr>Protection doesn’t mean you can’t manage!</vt:lpstr>
      <vt:lpstr>PowerPoint Presentation</vt:lpstr>
      <vt:lpstr>Inserts - Making the Forest Cover /  Water Quality Connection</vt:lpstr>
      <vt:lpstr>Inserts continued</vt:lpstr>
      <vt:lpstr>Inserts continued</vt:lpstr>
      <vt:lpstr>Diversity is a big part of forest resilience.</vt:lpstr>
      <vt:lpstr>PFM Implementation Toolbox</vt:lpstr>
      <vt:lpstr>Prioritize, Target, Measure (PTM)</vt:lpstr>
      <vt:lpstr>SFIA – A Key Partner in Water Resource Protection</vt:lpstr>
      <vt:lpstr>PowerPoint Presentation</vt:lpstr>
      <vt:lpstr>PowerPoint Presentation</vt:lpstr>
      <vt:lpstr>Property Value varies greatly by watershed:  Total Property Values (Land + Building) </vt:lpstr>
      <vt:lpstr>It all starts with geomorphology</vt:lpstr>
      <vt:lpstr>Flow Matters </vt:lpstr>
      <vt:lpstr>First prioritize minor watersheds</vt:lpstr>
      <vt:lpstr>Lower Nokasippi Minor Watershed</vt:lpstr>
      <vt:lpstr> PTM – Targeting parcels</vt:lpstr>
      <vt:lpstr>MN Forestland Protection Tools</vt:lpstr>
      <vt:lpstr>PowerPoint Presentation</vt:lpstr>
      <vt:lpstr>Assessing large scale projects (first 400 miles of Mississippi River)</vt:lpstr>
      <vt:lpstr>Mississippi river conservation area 4 acres needed for 75% goal:  11,665</vt:lpstr>
      <vt:lpstr>Implementation Success Story: Mississippi</vt:lpstr>
      <vt:lpstr>Implementation Success Story</vt:lpstr>
      <vt:lpstr>Local teams working together to serve you!</vt:lpstr>
      <vt:lpstr>Quality Forests + Quality Water = Quality Life</vt:lpstr>
      <vt:lpstr>Contact Information</vt:lpstr>
      <vt:lpstr>Private Forest Management Tools for  Water Quality &amp; Habitat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Forest Landscape Approach to Lake Habitat Protection</dc:title>
  <dc:creator>Ekola, Lindberg (BWSR)</dc:creator>
  <cp:lastModifiedBy>Caughey, Donna (BWSR)</cp:lastModifiedBy>
  <cp:revision>44</cp:revision>
  <dcterms:created xsi:type="dcterms:W3CDTF">2020-08-12T16:10:26Z</dcterms:created>
  <dcterms:modified xsi:type="dcterms:W3CDTF">2020-08-18T15:23:44Z</dcterms:modified>
</cp:coreProperties>
</file>