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</p:sldMasterIdLst>
  <p:notesMasterIdLst>
    <p:notesMasterId r:id="rId38"/>
  </p:notesMasterIdLst>
  <p:sldIdLst>
    <p:sldId id="265" r:id="rId3"/>
    <p:sldId id="264" r:id="rId4"/>
    <p:sldId id="266" r:id="rId5"/>
    <p:sldId id="271" r:id="rId6"/>
    <p:sldId id="267" r:id="rId7"/>
    <p:sldId id="275" r:id="rId8"/>
    <p:sldId id="274" r:id="rId9"/>
    <p:sldId id="268" r:id="rId10"/>
    <p:sldId id="269" r:id="rId11"/>
    <p:sldId id="288" r:id="rId12"/>
    <p:sldId id="289" r:id="rId13"/>
    <p:sldId id="290" r:id="rId14"/>
    <p:sldId id="276" r:id="rId15"/>
    <p:sldId id="277" r:id="rId16"/>
    <p:sldId id="278" r:id="rId17"/>
    <p:sldId id="299" r:id="rId18"/>
    <p:sldId id="279" r:id="rId19"/>
    <p:sldId id="280" r:id="rId20"/>
    <p:sldId id="281" r:id="rId21"/>
    <p:sldId id="297" r:id="rId22"/>
    <p:sldId id="282" r:id="rId23"/>
    <p:sldId id="283" r:id="rId24"/>
    <p:sldId id="284" r:id="rId25"/>
    <p:sldId id="285" r:id="rId26"/>
    <p:sldId id="286" r:id="rId27"/>
    <p:sldId id="287" r:id="rId28"/>
    <p:sldId id="291" r:id="rId29"/>
    <p:sldId id="272" r:id="rId30"/>
    <p:sldId id="292" r:id="rId31"/>
    <p:sldId id="293" r:id="rId32"/>
    <p:sldId id="294" r:id="rId33"/>
    <p:sldId id="295" r:id="rId34"/>
    <p:sldId id="296" r:id="rId35"/>
    <p:sldId id="270" r:id="rId36"/>
    <p:sldId id="263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685891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28837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371783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714729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057674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400620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743566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5" d="100"/>
          <a:sy n="85" d="100"/>
        </p:scale>
        <p:origin x="-132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FD8C384-8CC3-0C49-844C-FC9C7E289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19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685891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02883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37178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1714729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F96A7-314C-4F34-9978-EBF48AEB6540}" type="slidenum">
              <a:rPr lang="en-US"/>
              <a:pPr/>
              <a:t>13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4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A77AB-7D7C-4C08-B3A2-6E2A12977998}" type="slidenum">
              <a:rPr lang="en-US"/>
              <a:pPr/>
              <a:t>14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0F248-968B-4DF5-9581-852BA06CDE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6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9D529B-A6B4-4E14-8323-7602C8798B4A}" type="slidenum">
              <a:rPr lang="en-US" altLang="en-US">
                <a:solidFill>
                  <a:prstClr val="black"/>
                </a:solidFill>
              </a:rPr>
              <a:pPr/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2EF3D8-5B08-470C-9F2D-A43638F6A96F}" type="slidenum">
              <a:rPr lang="en-US"/>
              <a:pPr/>
              <a:t>26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5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ranja/Documents/5-resources/ppt/2018%20ppt-with%20R/new/working%20files/graphics_4x3-title-maroon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87400"/>
            <a:ext cx="8001000" cy="1143000"/>
          </a:xfrm>
        </p:spPr>
        <p:txBody>
          <a:bodyPr/>
          <a:lstStyle>
            <a:lvl1pPr algn="l">
              <a:defRPr>
                <a:solidFill>
                  <a:srgbClr val="7A0019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921000"/>
            <a:ext cx="8001000" cy="6096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800">
                <a:solidFill>
                  <a:srgbClr val="FFFFFF"/>
                </a:solidFill>
              </a:defRPr>
            </a:lvl2pPr>
            <a:lvl3pPr marL="685891" indent="0">
              <a:buNone/>
              <a:defRPr sz="1800">
                <a:solidFill>
                  <a:srgbClr val="FFFFFF"/>
                </a:solidFill>
              </a:defRPr>
            </a:lvl3pPr>
            <a:lvl4pPr marL="1028837" indent="0">
              <a:buNone/>
              <a:defRPr sz="1800">
                <a:solidFill>
                  <a:srgbClr val="FFFFFF"/>
                </a:solidFill>
              </a:defRPr>
            </a:lvl4pPr>
            <a:lvl5pPr marL="1371783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Presenter/unit/department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3530600"/>
            <a:ext cx="8001000" cy="508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200">
                <a:solidFill>
                  <a:srgbClr val="FFFFFF"/>
                </a:solidFill>
              </a:defRPr>
            </a:lvl2pPr>
            <a:lvl3pPr marL="685891" indent="0">
              <a:buNone/>
              <a:defRPr sz="1200">
                <a:solidFill>
                  <a:srgbClr val="FFFFFF"/>
                </a:solidFill>
              </a:defRPr>
            </a:lvl3pPr>
            <a:lvl4pPr marL="1028837" indent="0">
              <a:buNone/>
              <a:defRPr sz="1200">
                <a:solidFill>
                  <a:srgbClr val="FFFFFF"/>
                </a:solidFill>
              </a:defRPr>
            </a:lvl4pPr>
            <a:lvl5pPr marL="137178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9" name="graphics_4x3-title-maroon.png" descr="/Users/ranja/Documents/5-resources/ppt/2018 ppt-with R/new/working files/graphics_4x3-title-maroon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5152"/>
            <a:ext cx="9144000" cy="22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2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20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7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3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94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76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52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4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07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9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5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8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7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38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F8E72-C335-4A50-BBBC-5211189EDD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8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3000" b="0" i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46" indent="0">
              <a:buNone/>
              <a:defRPr sz="1400"/>
            </a:lvl2pPr>
            <a:lvl3pPr marL="685891" indent="0">
              <a:buNone/>
              <a:defRPr sz="1200"/>
            </a:lvl3pPr>
            <a:lvl4pPr marL="1028837" indent="0">
              <a:buNone/>
              <a:defRPr sz="1100"/>
            </a:lvl4pPr>
            <a:lvl5pPr marL="1371783" indent="0">
              <a:buNone/>
              <a:defRPr sz="1100"/>
            </a:lvl5pPr>
            <a:lvl6pPr marL="1714729" indent="0">
              <a:buNone/>
              <a:defRPr sz="1100"/>
            </a:lvl6pPr>
            <a:lvl7pPr marL="2057674" indent="0">
              <a:buNone/>
              <a:defRPr sz="1100"/>
            </a:lvl7pPr>
            <a:lvl8pPr marL="2400620" indent="0">
              <a:buNone/>
              <a:defRPr sz="1100"/>
            </a:lvl8pPr>
            <a:lvl9pPr marL="2743566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933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58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9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29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54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Users/ranja/Documents/5-resources/ppt/2018%20ppt-with%20R/new/working%20files/graphics_4x3-M-maroon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s_4x3-M-maroon.png" descr="/Users/ranja/Documents/5-resources/ppt/2018 ppt-with R/new/working files/graphics_4x3-M-maroon.png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6"/>
            <a:ext cx="9144000" cy="4663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b="0">
          <a:solidFill>
            <a:srgbClr val="7A001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5pPr>
      <a:lvl6pPr marL="342946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6pPr>
      <a:lvl7pPr marL="685891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7pPr>
      <a:lvl8pPr marL="1028837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8pPr>
      <a:lvl9pPr marL="1371783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209" indent="-257209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557287" indent="-214341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100">
          <a:solidFill>
            <a:srgbClr val="595959"/>
          </a:solidFill>
          <a:latin typeface="+mn-lt"/>
          <a:ea typeface="ＭＳ Ｐゴシック" charset="0"/>
        </a:defRPr>
      </a:lvl2pPr>
      <a:lvl3pPr marL="857364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1800">
          <a:solidFill>
            <a:srgbClr val="595959"/>
          </a:solidFill>
          <a:latin typeface="+mn-lt"/>
          <a:ea typeface="ＭＳ Ｐゴシック" charset="0"/>
        </a:defRPr>
      </a:lvl3pPr>
      <a:lvl4pPr marL="1200310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1500">
          <a:solidFill>
            <a:srgbClr val="595959"/>
          </a:solidFill>
          <a:latin typeface="+mn-lt"/>
          <a:ea typeface="ＭＳ Ｐゴシック" charset="0"/>
        </a:defRPr>
      </a:lvl4pPr>
      <a:lvl5pPr marL="1543256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rgbClr val="595959"/>
          </a:solidFill>
          <a:latin typeface="+mn-lt"/>
          <a:ea typeface="ＭＳ Ｐゴシック" charset="0"/>
        </a:defRPr>
      </a:lvl5pPr>
      <a:lvl6pPr marL="1886201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9147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2093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5039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BCEB80C-36E5-4017-99E9-A1C2886384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3191DB9-F504-4EE2-ACA8-E1F105C290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11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ptprogram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ranja/Documents/5-resources/ppt/2018%20ppt-with%20R/new/working%20files/graphics_4x3-end-maroon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63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Soil Tests: Separating the Grain from the Chaff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Daniel Kaiser, Brad Carlson, and Fabian Fernandez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BWSR/NRCS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ve in Edmonds? What do you call yourself? - My Edmonds New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8174"/>
            <a:ext cx="1524000" cy="15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my report is in ppm and I need </a:t>
            </a:r>
            <a:r>
              <a:rPr lang="en-US" dirty="0" err="1" smtClean="0"/>
              <a:t>lbs</a:t>
            </a:r>
            <a:r>
              <a:rPr lang="en-US" dirty="0" smtClean="0"/>
              <a:t> per acre or vice versa?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962400"/>
          </a:xfrm>
        </p:spPr>
        <p:txBody>
          <a:bodyPr/>
          <a:lstStyle/>
          <a:p>
            <a:r>
              <a:rPr lang="en-US" dirty="0" smtClean="0"/>
              <a:t>It is generally assumed that an acre furrow slice of soil weighs 2,000,000 </a:t>
            </a:r>
            <a:r>
              <a:rPr lang="en-US" dirty="0" err="1" smtClean="0"/>
              <a:t>lbs</a:t>
            </a:r>
            <a:endParaRPr lang="en-US" dirty="0" smtClean="0"/>
          </a:p>
          <a:p>
            <a:pPr lvl="1"/>
            <a:r>
              <a:rPr lang="en-US" dirty="0" smtClean="0"/>
              <a:t>Acre furrow slice = 1 acre area 6” deep</a:t>
            </a:r>
          </a:p>
          <a:p>
            <a:pPr lvl="1"/>
            <a:r>
              <a:rPr lang="en-US" dirty="0" smtClean="0"/>
              <a:t>Labs convert to </a:t>
            </a:r>
            <a:r>
              <a:rPr lang="en-US" dirty="0" err="1" smtClean="0"/>
              <a:t>lbs</a:t>
            </a:r>
            <a:r>
              <a:rPr lang="en-US" dirty="0" smtClean="0"/>
              <a:t> per acre by multiplying ppm x 2 for every 6” sampling depth</a:t>
            </a:r>
          </a:p>
          <a:p>
            <a:r>
              <a:rPr lang="en-US" dirty="0" smtClean="0"/>
              <a:t>Results from mobile nutrients typically represent more of the total available fraction and it is common to see values reported as </a:t>
            </a:r>
            <a:r>
              <a:rPr lang="en-US" dirty="0" err="1" smtClean="0"/>
              <a:t>lbs</a:t>
            </a:r>
            <a:r>
              <a:rPr lang="en-US" dirty="0"/>
              <a:t> </a:t>
            </a:r>
            <a:r>
              <a:rPr lang="en-US" dirty="0" smtClean="0"/>
              <a:t>per acre</a:t>
            </a:r>
          </a:p>
          <a:p>
            <a:pPr lvl="1"/>
            <a:r>
              <a:rPr lang="en-US" dirty="0" smtClean="0"/>
              <a:t>Nitrate or sulfate-S at 2 </a:t>
            </a:r>
            <a:r>
              <a:rPr lang="en-US" dirty="0" err="1" smtClean="0"/>
              <a:t>ft</a:t>
            </a:r>
            <a:r>
              <a:rPr lang="en-US" dirty="0" smtClean="0"/>
              <a:t> depth : ppm x 8</a:t>
            </a:r>
          </a:p>
          <a:p>
            <a:r>
              <a:rPr lang="en-US" dirty="0" smtClean="0"/>
              <a:t>Results for immobile nutrients </a:t>
            </a:r>
            <a:r>
              <a:rPr lang="en-US" dirty="0" smtClean="0">
                <a:solidFill>
                  <a:srgbClr val="C00000"/>
                </a:solidFill>
              </a:rPr>
              <a:t>SHOULD NEVER BE USED</a:t>
            </a:r>
            <a:r>
              <a:rPr lang="en-US" dirty="0" smtClean="0"/>
              <a:t> if reported in </a:t>
            </a:r>
            <a:r>
              <a:rPr lang="en-US" dirty="0" err="1" smtClean="0"/>
              <a:t>lbs</a:t>
            </a:r>
            <a:r>
              <a:rPr lang="en-US" dirty="0" smtClean="0"/>
              <a:t> per acre</a:t>
            </a:r>
          </a:p>
          <a:p>
            <a:pPr lvl="1"/>
            <a:r>
              <a:rPr lang="en-US" dirty="0" smtClean="0"/>
              <a:t>If reported in </a:t>
            </a:r>
            <a:r>
              <a:rPr lang="en-US" dirty="0" err="1" smtClean="0"/>
              <a:t>lbs</a:t>
            </a:r>
            <a:r>
              <a:rPr lang="en-US" dirty="0" smtClean="0"/>
              <a:t> per acre divide by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Factors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Fertilizer recommendations for phosphorus and potassium are given in </a:t>
            </a:r>
            <a:r>
              <a:rPr lang="en-US" dirty="0" err="1" smtClean="0"/>
              <a:t>lbs</a:t>
            </a:r>
            <a:r>
              <a:rPr lang="en-US" dirty="0" smtClean="0"/>
              <a:t> phosphate (P</a:t>
            </a:r>
            <a:r>
              <a:rPr lang="en-US" baseline="-25000" dirty="0"/>
              <a:t>2</a:t>
            </a:r>
            <a:r>
              <a:rPr lang="en-US" dirty="0" smtClean="0"/>
              <a:t>O</a:t>
            </a:r>
            <a:r>
              <a:rPr lang="en-US" baseline="-25000" dirty="0"/>
              <a:t>5</a:t>
            </a:r>
            <a:r>
              <a:rPr lang="en-US" dirty="0" smtClean="0"/>
              <a:t>) or </a:t>
            </a:r>
            <a:r>
              <a:rPr lang="en-US" dirty="0" err="1" smtClean="0"/>
              <a:t>lbs</a:t>
            </a:r>
            <a:r>
              <a:rPr lang="en-US" dirty="0" smtClean="0"/>
              <a:t> potash (K</a:t>
            </a:r>
            <a:r>
              <a:rPr lang="en-US" baseline="-25000" dirty="0" smtClean="0"/>
              <a:t>2</a:t>
            </a:r>
            <a:r>
              <a:rPr lang="en-US" dirty="0" smtClean="0"/>
              <a:t>O) per acre – </a:t>
            </a:r>
            <a:r>
              <a:rPr lang="en-US" dirty="0" smtClean="0">
                <a:solidFill>
                  <a:srgbClr val="C00000"/>
                </a:solidFill>
              </a:rPr>
              <a:t>DO WE NEED TO CONVERT OUR SOIL TEST VALUES??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Soil tests are reported as concentration of P or K but indexes of availability and can be considered unit less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manure analysis is different and units may need to be converted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 to P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>
                <a:solidFill>
                  <a:schemeClr val="tx1"/>
                </a:solidFill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 – multiply by 2.29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K to K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 – multiply by 1.20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If you need the reverse then divide by those factors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 descr="Question Mark Help · Free image on Pixab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41297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6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304800"/>
            <a:ext cx="3505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52400"/>
            <a:ext cx="3810000" cy="3962400"/>
          </a:xfrm>
        </p:spPr>
        <p:txBody>
          <a:bodyPr/>
          <a:lstStyle/>
          <a:p>
            <a:endParaRPr lang="en-US" sz="2800" b="1" i="1" dirty="0" smtClean="0"/>
          </a:p>
          <a:p>
            <a:pPr marL="0" indent="0">
              <a:buNone/>
            </a:pPr>
            <a:r>
              <a:rPr lang="en-US" sz="2800" b="1" i="1" dirty="0" smtClean="0"/>
              <a:t>This is no K</a:t>
            </a:r>
            <a:r>
              <a:rPr lang="en-US" sz="2800" b="1" i="1" baseline="-25000" dirty="0" smtClean="0"/>
              <a:t>2</a:t>
            </a:r>
            <a:r>
              <a:rPr lang="en-US" sz="2800" b="1" i="1" dirty="0" smtClean="0"/>
              <a:t>O in 0-0-60 fertilizer (Potash, </a:t>
            </a:r>
            <a:r>
              <a:rPr lang="en-US" sz="2800" b="1" i="1" dirty="0" err="1" smtClean="0"/>
              <a:t>KCl</a:t>
            </a:r>
            <a:r>
              <a:rPr lang="en-US" sz="2800" b="1" i="1" dirty="0" smtClean="0"/>
              <a:t>)</a:t>
            </a:r>
          </a:p>
          <a:p>
            <a:pPr marL="0" indent="0">
              <a:buNone/>
            </a:pPr>
            <a:endParaRPr lang="en-US" sz="2800" b="1" i="1" dirty="0"/>
          </a:p>
          <a:p>
            <a:pPr marL="0" indent="0">
              <a:buNone/>
            </a:pPr>
            <a:r>
              <a:rPr lang="en-US" sz="2800" b="1" i="1" dirty="0" smtClean="0"/>
              <a:t>Why do we report in oxide forms</a:t>
            </a:r>
            <a:endParaRPr lang="en-US" sz="28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81400"/>
            <a:ext cx="4969933" cy="27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200" b="1" dirty="0"/>
              <a:t>Soil </a:t>
            </a:r>
            <a:r>
              <a:rPr lang="en-US" sz="4200" b="1" dirty="0" smtClean="0"/>
              <a:t>Sampling for P, K, pH</a:t>
            </a:r>
            <a:endParaRPr lang="en-US" sz="4200" b="1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524000"/>
            <a:ext cx="4998720" cy="44958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2000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400" dirty="0"/>
              <a:t>Factors to consider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/>
              <a:t>Sampling tools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Number of samples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Method of sampling</a:t>
            </a:r>
            <a:endParaRPr lang="en-US" sz="2400" dirty="0"/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Depth </a:t>
            </a:r>
            <a:r>
              <a:rPr lang="en-US" sz="2400" dirty="0"/>
              <a:t>of </a:t>
            </a:r>
            <a:r>
              <a:rPr lang="en-US" sz="2400" dirty="0" smtClean="0"/>
              <a:t>sample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/>
              <a:t>Time of sampling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/>
              <a:t>Frequency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Handling of sample</a:t>
            </a:r>
            <a:endParaRPr lang="en-US" sz="2400" dirty="0"/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Test </a:t>
            </a:r>
            <a:r>
              <a:rPr lang="en-US" sz="2400" dirty="0"/>
              <a:t>and labs</a:t>
            </a:r>
          </a:p>
        </p:txBody>
      </p:sp>
      <p:pic>
        <p:nvPicPr>
          <p:cNvPr id="22532" name="Picture 4" descr="TPACFF2sampl_jul-1-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40" y="2057400"/>
            <a:ext cx="2971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8915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dirty="0"/>
              <a:t>The greatest source of inaccuracy in a soil test value is typically associated with the technique used to collect the sample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6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Having </a:t>
            </a:r>
            <a:r>
              <a:rPr lang="en-US" b="1" dirty="0" smtClean="0"/>
              <a:t>the Right Tools</a:t>
            </a:r>
            <a:r>
              <a:rPr lang="en-US" b="1" dirty="0"/>
              <a:t>!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3684587" cy="4267200"/>
          </a:xfrm>
        </p:spPr>
        <p:txBody>
          <a:bodyPr/>
          <a:lstStyle/>
          <a:p>
            <a:r>
              <a:rPr lang="en-US" dirty="0"/>
              <a:t>A soil probe</a:t>
            </a:r>
          </a:p>
          <a:p>
            <a:r>
              <a:rPr lang="en-US" dirty="0"/>
              <a:t>Auger</a:t>
            </a:r>
          </a:p>
          <a:p>
            <a:r>
              <a:rPr lang="en-US" dirty="0"/>
              <a:t>Spade</a:t>
            </a:r>
          </a:p>
          <a:p>
            <a:r>
              <a:rPr lang="en-US" dirty="0"/>
              <a:t>Clean bucket</a:t>
            </a:r>
          </a:p>
          <a:p>
            <a:r>
              <a:rPr lang="en-US" dirty="0"/>
              <a:t>Clean sample bags</a:t>
            </a:r>
          </a:p>
        </p:txBody>
      </p:sp>
      <p:grpSp>
        <p:nvGrpSpPr>
          <p:cNvPr id="84998" name="Group 6"/>
          <p:cNvGrpSpPr>
            <a:grpSpLocks/>
          </p:cNvGrpSpPr>
          <p:nvPr/>
        </p:nvGrpSpPr>
        <p:grpSpPr bwMode="auto">
          <a:xfrm>
            <a:off x="3505200" y="1752660"/>
            <a:ext cx="5105400" cy="1600834"/>
            <a:chOff x="2348" y="1097"/>
            <a:chExt cx="2785" cy="672"/>
          </a:xfrm>
        </p:grpSpPr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2531" y="1097"/>
              <a:ext cx="2602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dirty="0"/>
                <a:t>equal amounts of soil </a:t>
              </a:r>
            </a:p>
            <a:p>
              <a:r>
                <a:rPr lang="en-US" sz="3200" dirty="0"/>
                <a:t>from a certain depth </a:t>
              </a:r>
            </a:p>
          </p:txBody>
        </p:sp>
        <p:sp>
          <p:nvSpPr>
            <p:cNvPr id="84997" name="AutoShape 5"/>
            <p:cNvSpPr>
              <a:spLocks/>
            </p:cNvSpPr>
            <p:nvPr/>
          </p:nvSpPr>
          <p:spPr bwMode="auto">
            <a:xfrm flipH="1">
              <a:off x="2348" y="1123"/>
              <a:ext cx="29" cy="442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17039" y="3048000"/>
            <a:ext cx="3554413" cy="3017520"/>
            <a:chOff x="4572000" y="2962275"/>
            <a:chExt cx="4392613" cy="3743325"/>
          </a:xfrm>
        </p:grpSpPr>
        <p:grpSp>
          <p:nvGrpSpPr>
            <p:cNvPr id="85012" name="Group 20"/>
            <p:cNvGrpSpPr>
              <a:grpSpLocks/>
            </p:cNvGrpSpPr>
            <p:nvPr/>
          </p:nvGrpSpPr>
          <p:grpSpPr bwMode="auto">
            <a:xfrm>
              <a:off x="4572000" y="2962275"/>
              <a:ext cx="4392613" cy="3743325"/>
              <a:chOff x="2880" y="1824"/>
              <a:chExt cx="2767" cy="2358"/>
            </a:xfrm>
          </p:grpSpPr>
          <p:pic>
            <p:nvPicPr>
              <p:cNvPr id="85003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" y="1824"/>
                <a:ext cx="2143" cy="23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0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1824"/>
                <a:ext cx="634" cy="235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5010" name="Oval 18"/>
            <p:cNvSpPr>
              <a:spLocks noChangeArrowheads="1"/>
            </p:cNvSpPr>
            <p:nvPr/>
          </p:nvSpPr>
          <p:spPr bwMode="auto">
            <a:xfrm>
              <a:off x="7010400" y="2971800"/>
              <a:ext cx="762000" cy="35814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36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/>
              <a:t>How to Take a Soil Sample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06462"/>
            <a:ext cx="8399462" cy="4808538"/>
          </a:xfrm>
        </p:spPr>
        <p:txBody>
          <a:bodyPr/>
          <a:lstStyle/>
          <a:p>
            <a:r>
              <a:rPr lang="en-US" sz="2600" dirty="0" smtClean="0"/>
              <a:t>Clear crop residue on the soil surface</a:t>
            </a:r>
          </a:p>
          <a:p>
            <a:r>
              <a:rPr lang="en-US" sz="2600" dirty="0" smtClean="0"/>
              <a:t>Make a composite sample by placing </a:t>
            </a:r>
            <a:r>
              <a:rPr lang="en-US" sz="2600" dirty="0"/>
              <a:t>10-20 cores in buckets and </a:t>
            </a:r>
            <a:r>
              <a:rPr lang="en-US" sz="2600" u="sng" dirty="0"/>
              <a:t>mix </a:t>
            </a:r>
            <a:r>
              <a:rPr lang="en-US" sz="2600" u="sng" dirty="0" smtClean="0"/>
              <a:t>thoroughly</a:t>
            </a:r>
          </a:p>
          <a:p>
            <a:endParaRPr lang="en-US" sz="2600" u="sng" dirty="0" smtClean="0"/>
          </a:p>
          <a:p>
            <a:endParaRPr lang="en-US" sz="2600" u="sng" dirty="0"/>
          </a:p>
          <a:p>
            <a:endParaRPr lang="en-US" sz="2600" dirty="0"/>
          </a:p>
          <a:p>
            <a:pPr lvl="4"/>
            <a:endParaRPr lang="en-US" sz="1800" dirty="0"/>
          </a:p>
          <a:p>
            <a:r>
              <a:rPr lang="en-US" sz="2600" dirty="0"/>
              <a:t>Place </a:t>
            </a:r>
            <a:r>
              <a:rPr lang="en-US" sz="2600" dirty="0" smtClean="0"/>
              <a:t>approx. </a:t>
            </a:r>
            <a:r>
              <a:rPr lang="en-US" sz="2600" dirty="0"/>
              <a:t>2 cups of soil in </a:t>
            </a:r>
            <a:r>
              <a:rPr lang="en-US" sz="2600" dirty="0" smtClean="0"/>
              <a:t>a labeled </a:t>
            </a:r>
            <a:r>
              <a:rPr lang="en-US" sz="2600" dirty="0"/>
              <a:t>sample </a:t>
            </a:r>
            <a:r>
              <a:rPr lang="en-US" sz="2600" dirty="0" smtClean="0"/>
              <a:t>bag (name, field id, sample number) </a:t>
            </a:r>
          </a:p>
          <a:p>
            <a:r>
              <a:rPr lang="en-US" sz="2600" dirty="0" smtClean="0"/>
              <a:t>Mark </a:t>
            </a:r>
            <a:r>
              <a:rPr lang="en-US" sz="2600" dirty="0"/>
              <a:t>location of sample on an aerial </a:t>
            </a:r>
            <a:r>
              <a:rPr lang="en-US" sz="2600" dirty="0" smtClean="0"/>
              <a:t>map, drawing, or using </a:t>
            </a:r>
            <a:r>
              <a:rPr lang="en-US" sz="2600" dirty="0"/>
              <a:t>GPS </a:t>
            </a:r>
            <a:r>
              <a:rPr lang="en-US" sz="2600" dirty="0" smtClean="0"/>
              <a:t>to reduce </a:t>
            </a:r>
            <a:r>
              <a:rPr lang="en-US" sz="2600" dirty="0"/>
              <a:t>in-field variability </a:t>
            </a:r>
            <a:r>
              <a:rPr lang="en-US" sz="2600" dirty="0" smtClean="0"/>
              <a:t>problems</a:t>
            </a:r>
          </a:p>
          <a:p>
            <a:r>
              <a:rPr lang="en-US" sz="2600" dirty="0" smtClean="0"/>
              <a:t>Most analysis only use 1-2 g of dried soil</a:t>
            </a:r>
            <a:endParaRPr lang="en-US" sz="2000" dirty="0"/>
          </a:p>
          <a:p>
            <a:endParaRPr lang="en-US" sz="18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3227388" cy="15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6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Accurate is Your Soil Sample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340" name="Picture 4" descr="mallarino soil test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488"/>
            <a:ext cx="9144000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9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/>
              <a:t>Method of Sampling</a:t>
            </a:r>
            <a:endParaRPr lang="en-US" b="1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4495800" cy="4665663"/>
          </a:xfrm>
        </p:spPr>
        <p:txBody>
          <a:bodyPr/>
          <a:lstStyle/>
          <a:p>
            <a:r>
              <a:rPr lang="en-US" dirty="0" smtClean="0"/>
              <a:t>Different strategies</a:t>
            </a:r>
            <a:endParaRPr lang="en-US" dirty="0"/>
          </a:p>
          <a:p>
            <a:pPr lvl="1"/>
            <a:r>
              <a:rPr lang="en-US" dirty="0"/>
              <a:t>Whole field</a:t>
            </a:r>
          </a:p>
          <a:p>
            <a:pPr lvl="1"/>
            <a:r>
              <a:rPr lang="en-US" dirty="0"/>
              <a:t>Grid</a:t>
            </a:r>
          </a:p>
          <a:p>
            <a:pPr lvl="1"/>
            <a:r>
              <a:rPr lang="en-US" dirty="0"/>
              <a:t>Zone</a:t>
            </a:r>
          </a:p>
          <a:p>
            <a:pPr lvl="4"/>
            <a:endParaRPr lang="en-US" dirty="0"/>
          </a:p>
          <a:p>
            <a:r>
              <a:rPr lang="en-US" dirty="0" smtClean="0"/>
              <a:t>Strategy </a:t>
            </a:r>
            <a:r>
              <a:rPr lang="en-US" dirty="0"/>
              <a:t>is determined by:</a:t>
            </a:r>
          </a:p>
          <a:p>
            <a:pPr lvl="1"/>
            <a:r>
              <a:rPr lang="en-US" dirty="0"/>
              <a:t>Expected fertilizer management approach</a:t>
            </a:r>
          </a:p>
          <a:p>
            <a:pPr lvl="1"/>
            <a:r>
              <a:rPr lang="en-US" dirty="0"/>
              <a:t>Sampling history</a:t>
            </a:r>
          </a:p>
          <a:p>
            <a:pPr lvl="1"/>
            <a:r>
              <a:rPr lang="en-US" dirty="0"/>
              <a:t>Existing fertility level</a:t>
            </a:r>
          </a:p>
          <a:p>
            <a:pPr lvl="1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19200"/>
            <a:ext cx="3562350" cy="4749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41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17181"/>
            <a:ext cx="7772400" cy="1143000"/>
          </a:xfrm>
        </p:spPr>
        <p:txBody>
          <a:bodyPr/>
          <a:lstStyle/>
          <a:p>
            <a:r>
              <a:rPr lang="en-US" sz="3600" b="1" dirty="0"/>
              <a:t>Whole </a:t>
            </a:r>
            <a:r>
              <a:rPr lang="en-US" sz="3600" b="1" dirty="0" smtClean="0"/>
              <a:t>Field (</a:t>
            </a:r>
            <a:r>
              <a:rPr lang="en-US" sz="3600" dirty="0" smtClean="0"/>
              <a:t>at </a:t>
            </a:r>
            <a:r>
              <a:rPr lang="en-US" sz="3600" dirty="0"/>
              <a:t>least 10 </a:t>
            </a:r>
            <a:r>
              <a:rPr lang="en-US" sz="3600" dirty="0" smtClean="0"/>
              <a:t>core-composite collected </a:t>
            </a:r>
            <a:r>
              <a:rPr lang="en-US" sz="3600" dirty="0"/>
              <a:t>in </a:t>
            </a:r>
            <a:r>
              <a:rPr lang="en-US" sz="3600" dirty="0" smtClean="0"/>
              <a:t>zigzag)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1923395"/>
            <a:ext cx="4267200" cy="4114800"/>
          </a:xfrm>
        </p:spPr>
        <p:txBody>
          <a:bodyPr/>
          <a:lstStyle/>
          <a:p>
            <a:r>
              <a:rPr lang="en-US" sz="2800" dirty="0"/>
              <a:t>Used </a:t>
            </a:r>
            <a:r>
              <a:rPr lang="en-US" sz="2800" dirty="0" smtClean="0"/>
              <a:t>for </a:t>
            </a:r>
            <a:r>
              <a:rPr lang="en-US" sz="2800" dirty="0"/>
              <a:t>a single fertilizer </a:t>
            </a:r>
            <a:r>
              <a:rPr lang="en-US" sz="2800" dirty="0" smtClean="0"/>
              <a:t>rate across field </a:t>
            </a:r>
            <a:endParaRPr lang="en-US" sz="2800" dirty="0"/>
          </a:p>
          <a:p>
            <a:r>
              <a:rPr lang="en-US" sz="2800" dirty="0" smtClean="0"/>
              <a:t>Gives an unbiased estimate of the mean soil test value</a:t>
            </a:r>
            <a:endParaRPr lang="en-US" sz="1800" dirty="0"/>
          </a:p>
          <a:p>
            <a:r>
              <a:rPr lang="en-US" sz="2800" dirty="0" smtClean="0"/>
              <a:t>Pros </a:t>
            </a:r>
            <a:r>
              <a:rPr lang="en-US" sz="2800" dirty="0"/>
              <a:t>– relatively cheap</a:t>
            </a:r>
          </a:p>
          <a:p>
            <a:r>
              <a:rPr lang="en-US" sz="2800" dirty="0" smtClean="0"/>
              <a:t>Cons </a:t>
            </a:r>
            <a:r>
              <a:rPr lang="en-US" sz="2800" dirty="0"/>
              <a:t>– no </a:t>
            </a:r>
            <a:r>
              <a:rPr lang="en-US" sz="2800" dirty="0" smtClean="0"/>
              <a:t>information on nutrient </a:t>
            </a:r>
            <a:r>
              <a:rPr lang="en-US" sz="2800" dirty="0"/>
              <a:t>variability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4800600" y="1694795"/>
            <a:ext cx="4191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/>
              <a:t>Avoid these areas: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Low </a:t>
            </a:r>
            <a:r>
              <a:rPr lang="en-US" sz="2800" dirty="0"/>
              <a:t>yielding </a:t>
            </a:r>
            <a:endParaRPr lang="en-US" sz="2800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Dead </a:t>
            </a:r>
            <a:r>
              <a:rPr lang="en-US" sz="2800" dirty="0"/>
              <a:t>furrows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/>
              <a:t>Drainage problem </a:t>
            </a:r>
            <a:endParaRPr lang="en-US" sz="2800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Old </a:t>
            </a:r>
            <a:r>
              <a:rPr lang="en-US" sz="2800" dirty="0"/>
              <a:t>fence line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/>
              <a:t>Cattle </a:t>
            </a:r>
            <a:r>
              <a:rPr lang="en-US" sz="2800" dirty="0" smtClean="0"/>
              <a:t>feeding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Manure/lime </a:t>
            </a:r>
            <a:r>
              <a:rPr lang="en-US" sz="2800" dirty="0"/>
              <a:t>piles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/>
              <a:t>Eroded knolls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/>
              <a:t>Banded fertilizer rows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31457" y="-92673"/>
            <a:ext cx="1447800" cy="207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4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5105400" cy="4114800"/>
          </a:xfrm>
        </p:spPr>
        <p:txBody>
          <a:bodyPr/>
          <a:lstStyle/>
          <a:p>
            <a:r>
              <a:rPr lang="en-US" sz="2800" dirty="0" smtClean="0"/>
              <a:t>Use for variable rate applications (VRT)</a:t>
            </a:r>
            <a:endParaRPr lang="en-US" sz="2800" dirty="0"/>
          </a:p>
          <a:p>
            <a:r>
              <a:rPr lang="en-US" sz="2800" dirty="0"/>
              <a:t>Can be useful </a:t>
            </a:r>
            <a:r>
              <a:rPr lang="en-US" sz="2800" dirty="0" smtClean="0"/>
              <a:t>in rent/newly purchased land with no records of past history</a:t>
            </a:r>
          </a:p>
          <a:p>
            <a:r>
              <a:rPr lang="en-US" sz="2800" dirty="0" smtClean="0"/>
              <a:t>Use GPS to know where samples were taken</a:t>
            </a:r>
            <a:endParaRPr lang="en-US" sz="2800" dirty="0"/>
          </a:p>
          <a:p>
            <a:r>
              <a:rPr lang="en-US" sz="2800" dirty="0" smtClean="0"/>
              <a:t>Pros </a:t>
            </a:r>
            <a:r>
              <a:rPr lang="en-US" sz="2800" dirty="0"/>
              <a:t>– good </a:t>
            </a:r>
            <a:r>
              <a:rPr lang="en-US" sz="2800" dirty="0" smtClean="0"/>
              <a:t>determination </a:t>
            </a:r>
            <a:r>
              <a:rPr lang="en-US" sz="2800" dirty="0"/>
              <a:t>of nutrient variability</a:t>
            </a:r>
          </a:p>
          <a:p>
            <a:r>
              <a:rPr lang="en-US" sz="2800" dirty="0" smtClean="0"/>
              <a:t>Cons </a:t>
            </a:r>
            <a:r>
              <a:rPr lang="en-US" sz="2800" dirty="0"/>
              <a:t>– expensive</a:t>
            </a: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9022080" cy="914400"/>
          </a:xfrm>
        </p:spPr>
        <p:txBody>
          <a:bodyPr/>
          <a:lstStyle/>
          <a:p>
            <a:r>
              <a:rPr lang="en-US" sz="3600" b="1" dirty="0" smtClean="0"/>
              <a:t>Grid sampling (At </a:t>
            </a:r>
            <a:r>
              <a:rPr lang="en-US" sz="3600" b="1" dirty="0"/>
              <a:t>least 5 cores per 5’ radius grid </a:t>
            </a:r>
            <a:r>
              <a:rPr lang="en-US" sz="3600" b="1" dirty="0" smtClean="0"/>
              <a:t>point)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10" y="2133600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Soil testing IS a useful tool</a:t>
            </a:r>
          </a:p>
          <a:p>
            <a:r>
              <a:rPr lang="en-US" sz="2800" dirty="0"/>
              <a:t>Soil testing is NOT perfect </a:t>
            </a:r>
          </a:p>
          <a:p>
            <a:pPr lvl="1"/>
            <a:r>
              <a:rPr lang="en-US" sz="2400" dirty="0"/>
              <a:t>Don’t overvalue its worth</a:t>
            </a:r>
          </a:p>
          <a:p>
            <a:pPr lvl="1"/>
            <a:r>
              <a:rPr lang="en-US" sz="2400" dirty="0"/>
              <a:t>Natural processes and management practices can make it difficult to translate test results into fertilizer </a:t>
            </a:r>
            <a:r>
              <a:rPr lang="en-US" sz="2400" dirty="0" smtClean="0"/>
              <a:t>recommendations/guidelines</a:t>
            </a:r>
          </a:p>
          <a:p>
            <a:r>
              <a:rPr lang="en-US" sz="2800" dirty="0" smtClean="0"/>
              <a:t>It is possible to have too much information/data when trying to make a decision</a:t>
            </a:r>
            <a:endParaRPr lang="en-US" sz="2800" dirty="0"/>
          </a:p>
          <a:p>
            <a:endParaRPr lang="en-US" dirty="0"/>
          </a:p>
        </p:txBody>
      </p:sp>
      <p:pic>
        <p:nvPicPr>
          <p:cNvPr id="6" name="Picture 5" descr="Live in Edmonds? What do you call yourself? - My Edmonds New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1000"/>
            <a:ext cx="2743200" cy="2743200"/>
          </a:xfrm>
          <a:prstGeom prst="rect">
            <a:avLst/>
          </a:prstGeom>
        </p:spPr>
      </p:pic>
      <p:pic>
        <p:nvPicPr>
          <p:cNvPr id="8" name="Picture 7" descr="Question Mark Help · Free image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514600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447800" y="3352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447800" y="3733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447800" y="4114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447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828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447800" y="4876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447800" y="4495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733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3352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971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2590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209800" y="5257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5638800" y="5257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5257800" y="5257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4876800" y="5257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4495800" y="5257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4114800" y="5257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7924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7543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7162800" y="5257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6781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6400800" y="5257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6019800" y="5257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1066800" y="5257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7543800" y="3352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7543800" y="3733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7543800" y="4114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7543800" y="4495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26" name="Rectangle 30"/>
          <p:cNvSpPr>
            <a:spLocks noChangeArrowheads="1"/>
          </p:cNvSpPr>
          <p:nvPr/>
        </p:nvSpPr>
        <p:spPr bwMode="auto">
          <a:xfrm>
            <a:off x="7543800" y="4876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7924800" y="3352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28" name="Rectangle 32"/>
          <p:cNvSpPr>
            <a:spLocks noChangeArrowheads="1"/>
          </p:cNvSpPr>
          <p:nvPr/>
        </p:nvSpPr>
        <p:spPr bwMode="auto">
          <a:xfrm>
            <a:off x="7924800" y="3733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7924800" y="4114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7924800" y="4495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7924800" y="4876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6400800" y="4495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33" name="Rectangle 37"/>
          <p:cNvSpPr>
            <a:spLocks noChangeArrowheads="1"/>
          </p:cNvSpPr>
          <p:nvPr/>
        </p:nvSpPr>
        <p:spPr bwMode="auto">
          <a:xfrm>
            <a:off x="6400800" y="4876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34" name="Rectangle 38"/>
          <p:cNvSpPr>
            <a:spLocks noChangeArrowheads="1"/>
          </p:cNvSpPr>
          <p:nvPr/>
        </p:nvSpPr>
        <p:spPr bwMode="auto">
          <a:xfrm>
            <a:off x="6781800" y="3352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6781800" y="3733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36" name="Rectangle 40"/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37" name="Rectangle 41"/>
          <p:cNvSpPr>
            <a:spLocks noChangeArrowheads="1"/>
          </p:cNvSpPr>
          <p:nvPr/>
        </p:nvSpPr>
        <p:spPr bwMode="auto">
          <a:xfrm>
            <a:off x="6781800" y="4495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38" name="Rectangle 42"/>
          <p:cNvSpPr>
            <a:spLocks noChangeArrowheads="1"/>
          </p:cNvSpPr>
          <p:nvPr/>
        </p:nvSpPr>
        <p:spPr bwMode="auto">
          <a:xfrm>
            <a:off x="7162800" y="3352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39" name="Rectangle 43"/>
          <p:cNvSpPr>
            <a:spLocks noChangeArrowheads="1"/>
          </p:cNvSpPr>
          <p:nvPr/>
        </p:nvSpPr>
        <p:spPr bwMode="auto">
          <a:xfrm>
            <a:off x="7162800" y="3733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40" name="Rectangle 44"/>
          <p:cNvSpPr>
            <a:spLocks noChangeArrowheads="1"/>
          </p:cNvSpPr>
          <p:nvPr/>
        </p:nvSpPr>
        <p:spPr bwMode="auto">
          <a:xfrm>
            <a:off x="71628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41" name="Rectangle 45"/>
          <p:cNvSpPr>
            <a:spLocks noChangeArrowheads="1"/>
          </p:cNvSpPr>
          <p:nvPr/>
        </p:nvSpPr>
        <p:spPr bwMode="auto">
          <a:xfrm>
            <a:off x="7162800" y="4495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6781800" y="4876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7162800" y="4876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44" name="Rectangle 48"/>
          <p:cNvSpPr>
            <a:spLocks noChangeArrowheads="1"/>
          </p:cNvSpPr>
          <p:nvPr/>
        </p:nvSpPr>
        <p:spPr bwMode="auto">
          <a:xfrm>
            <a:off x="56388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45" name="Rectangle 49"/>
          <p:cNvSpPr>
            <a:spLocks noChangeArrowheads="1"/>
          </p:cNvSpPr>
          <p:nvPr/>
        </p:nvSpPr>
        <p:spPr bwMode="auto">
          <a:xfrm>
            <a:off x="5638800" y="4495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46" name="Rectangle 50"/>
          <p:cNvSpPr>
            <a:spLocks noChangeArrowheads="1"/>
          </p:cNvSpPr>
          <p:nvPr/>
        </p:nvSpPr>
        <p:spPr bwMode="auto">
          <a:xfrm>
            <a:off x="5638800" y="4876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47" name="Rectangle 51"/>
          <p:cNvSpPr>
            <a:spLocks noChangeArrowheads="1"/>
          </p:cNvSpPr>
          <p:nvPr/>
        </p:nvSpPr>
        <p:spPr bwMode="auto">
          <a:xfrm>
            <a:off x="6019800" y="3352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148" name="Rectangle 52"/>
          <p:cNvSpPr>
            <a:spLocks noChangeArrowheads="1"/>
          </p:cNvSpPr>
          <p:nvPr/>
        </p:nvSpPr>
        <p:spPr bwMode="auto">
          <a:xfrm>
            <a:off x="6019800" y="3733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149" name="Rectangle 53"/>
          <p:cNvSpPr>
            <a:spLocks noChangeArrowheads="1"/>
          </p:cNvSpPr>
          <p:nvPr/>
        </p:nvSpPr>
        <p:spPr bwMode="auto">
          <a:xfrm>
            <a:off x="6019800" y="4114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50" name="Rectangle 54"/>
          <p:cNvSpPr>
            <a:spLocks noChangeArrowheads="1"/>
          </p:cNvSpPr>
          <p:nvPr/>
        </p:nvSpPr>
        <p:spPr bwMode="auto">
          <a:xfrm>
            <a:off x="6019800" y="4495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51" name="Rectangle 55"/>
          <p:cNvSpPr>
            <a:spLocks noChangeArrowheads="1"/>
          </p:cNvSpPr>
          <p:nvPr/>
        </p:nvSpPr>
        <p:spPr bwMode="auto">
          <a:xfrm>
            <a:off x="6019800" y="4876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52" name="Rectangle 56"/>
          <p:cNvSpPr>
            <a:spLocks noChangeArrowheads="1"/>
          </p:cNvSpPr>
          <p:nvPr/>
        </p:nvSpPr>
        <p:spPr bwMode="auto">
          <a:xfrm>
            <a:off x="6400800" y="3352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53" name="Rectangle 57"/>
          <p:cNvSpPr>
            <a:spLocks noChangeArrowheads="1"/>
          </p:cNvSpPr>
          <p:nvPr/>
        </p:nvSpPr>
        <p:spPr bwMode="auto">
          <a:xfrm>
            <a:off x="6400800" y="3733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54" name="Rectangle 58"/>
          <p:cNvSpPr>
            <a:spLocks noChangeArrowheads="1"/>
          </p:cNvSpPr>
          <p:nvPr/>
        </p:nvSpPr>
        <p:spPr bwMode="auto">
          <a:xfrm>
            <a:off x="6400800" y="4114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55" name="Rectangle 59"/>
          <p:cNvSpPr>
            <a:spLocks noChangeArrowheads="1"/>
          </p:cNvSpPr>
          <p:nvPr/>
        </p:nvSpPr>
        <p:spPr bwMode="auto">
          <a:xfrm>
            <a:off x="4876800" y="4114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56" name="Rectangle 60"/>
          <p:cNvSpPr>
            <a:spLocks noChangeArrowheads="1"/>
          </p:cNvSpPr>
          <p:nvPr/>
        </p:nvSpPr>
        <p:spPr bwMode="auto">
          <a:xfrm>
            <a:off x="4876800" y="4495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57" name="Rectangle 61"/>
          <p:cNvSpPr>
            <a:spLocks noChangeArrowheads="1"/>
          </p:cNvSpPr>
          <p:nvPr/>
        </p:nvSpPr>
        <p:spPr bwMode="auto">
          <a:xfrm>
            <a:off x="4876800" y="4876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58" name="Rectangle 62"/>
          <p:cNvSpPr>
            <a:spLocks noChangeArrowheads="1"/>
          </p:cNvSpPr>
          <p:nvPr/>
        </p:nvSpPr>
        <p:spPr bwMode="auto">
          <a:xfrm>
            <a:off x="5257800" y="3352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59" name="Rectangle 63"/>
          <p:cNvSpPr>
            <a:spLocks noChangeArrowheads="1"/>
          </p:cNvSpPr>
          <p:nvPr/>
        </p:nvSpPr>
        <p:spPr bwMode="auto">
          <a:xfrm>
            <a:off x="5257800" y="3733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60" name="Rectangle 64"/>
          <p:cNvSpPr>
            <a:spLocks noChangeArrowheads="1"/>
          </p:cNvSpPr>
          <p:nvPr/>
        </p:nvSpPr>
        <p:spPr bwMode="auto">
          <a:xfrm>
            <a:off x="52578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61" name="Rectangle 65"/>
          <p:cNvSpPr>
            <a:spLocks noChangeArrowheads="1"/>
          </p:cNvSpPr>
          <p:nvPr/>
        </p:nvSpPr>
        <p:spPr bwMode="auto">
          <a:xfrm>
            <a:off x="5257800" y="4495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62" name="Rectangle 66"/>
          <p:cNvSpPr>
            <a:spLocks noChangeArrowheads="1"/>
          </p:cNvSpPr>
          <p:nvPr/>
        </p:nvSpPr>
        <p:spPr bwMode="auto">
          <a:xfrm>
            <a:off x="5257800" y="4876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163" name="Rectangle 67"/>
          <p:cNvSpPr>
            <a:spLocks noChangeArrowheads="1"/>
          </p:cNvSpPr>
          <p:nvPr/>
        </p:nvSpPr>
        <p:spPr bwMode="auto">
          <a:xfrm>
            <a:off x="5638800" y="3352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64" name="Rectangle 68"/>
          <p:cNvSpPr>
            <a:spLocks noChangeArrowheads="1"/>
          </p:cNvSpPr>
          <p:nvPr/>
        </p:nvSpPr>
        <p:spPr bwMode="auto">
          <a:xfrm>
            <a:off x="5638800" y="3733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65" name="Rectangle 69"/>
          <p:cNvSpPr>
            <a:spLocks noChangeArrowheads="1"/>
          </p:cNvSpPr>
          <p:nvPr/>
        </p:nvSpPr>
        <p:spPr bwMode="auto">
          <a:xfrm>
            <a:off x="4114800" y="4114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66" name="Rectangle 70"/>
          <p:cNvSpPr>
            <a:spLocks noChangeArrowheads="1"/>
          </p:cNvSpPr>
          <p:nvPr/>
        </p:nvSpPr>
        <p:spPr bwMode="auto">
          <a:xfrm>
            <a:off x="4114800" y="4495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67" name="Rectangle 71"/>
          <p:cNvSpPr>
            <a:spLocks noChangeArrowheads="1"/>
          </p:cNvSpPr>
          <p:nvPr/>
        </p:nvSpPr>
        <p:spPr bwMode="auto">
          <a:xfrm>
            <a:off x="4114800" y="4876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68" name="Rectangle 72"/>
          <p:cNvSpPr>
            <a:spLocks noChangeArrowheads="1"/>
          </p:cNvSpPr>
          <p:nvPr/>
        </p:nvSpPr>
        <p:spPr bwMode="auto">
          <a:xfrm>
            <a:off x="4495800" y="3352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69" name="Rectangle 73"/>
          <p:cNvSpPr>
            <a:spLocks noChangeArrowheads="1"/>
          </p:cNvSpPr>
          <p:nvPr/>
        </p:nvSpPr>
        <p:spPr bwMode="auto">
          <a:xfrm>
            <a:off x="4495800" y="3733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70" name="Rectangle 74"/>
          <p:cNvSpPr>
            <a:spLocks noChangeArrowheads="1"/>
          </p:cNvSpPr>
          <p:nvPr/>
        </p:nvSpPr>
        <p:spPr bwMode="auto">
          <a:xfrm>
            <a:off x="4495800" y="4114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171" name="Rectangle 75"/>
          <p:cNvSpPr>
            <a:spLocks noChangeArrowheads="1"/>
          </p:cNvSpPr>
          <p:nvPr/>
        </p:nvSpPr>
        <p:spPr bwMode="auto">
          <a:xfrm>
            <a:off x="4495800" y="4495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72" name="Rectangle 76"/>
          <p:cNvSpPr>
            <a:spLocks noChangeArrowheads="1"/>
          </p:cNvSpPr>
          <p:nvPr/>
        </p:nvSpPr>
        <p:spPr bwMode="auto">
          <a:xfrm>
            <a:off x="4495800" y="4876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173" name="Rectangle 77"/>
          <p:cNvSpPr>
            <a:spLocks noChangeArrowheads="1"/>
          </p:cNvSpPr>
          <p:nvPr/>
        </p:nvSpPr>
        <p:spPr bwMode="auto">
          <a:xfrm>
            <a:off x="4876800" y="3352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74" name="Rectangle 78"/>
          <p:cNvSpPr>
            <a:spLocks noChangeArrowheads="1"/>
          </p:cNvSpPr>
          <p:nvPr/>
        </p:nvSpPr>
        <p:spPr bwMode="auto">
          <a:xfrm>
            <a:off x="4876800" y="3733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75" name="Rectangle 79"/>
          <p:cNvSpPr>
            <a:spLocks noChangeArrowheads="1"/>
          </p:cNvSpPr>
          <p:nvPr/>
        </p:nvSpPr>
        <p:spPr bwMode="auto">
          <a:xfrm>
            <a:off x="3352800" y="4114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176" name="Rectangle 80"/>
          <p:cNvSpPr>
            <a:spLocks noChangeArrowheads="1"/>
          </p:cNvSpPr>
          <p:nvPr/>
        </p:nvSpPr>
        <p:spPr bwMode="auto">
          <a:xfrm>
            <a:off x="3352800" y="4495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77" name="Rectangle 81"/>
          <p:cNvSpPr>
            <a:spLocks noChangeArrowheads="1"/>
          </p:cNvSpPr>
          <p:nvPr/>
        </p:nvSpPr>
        <p:spPr bwMode="auto">
          <a:xfrm>
            <a:off x="3352800" y="4876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78" name="Rectangle 82"/>
          <p:cNvSpPr>
            <a:spLocks noChangeArrowheads="1"/>
          </p:cNvSpPr>
          <p:nvPr/>
        </p:nvSpPr>
        <p:spPr bwMode="auto">
          <a:xfrm>
            <a:off x="3733800" y="3352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79" name="Rectangle 83"/>
          <p:cNvSpPr>
            <a:spLocks noChangeArrowheads="1"/>
          </p:cNvSpPr>
          <p:nvPr/>
        </p:nvSpPr>
        <p:spPr bwMode="auto">
          <a:xfrm>
            <a:off x="3733800" y="3733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80" name="Rectangle 84"/>
          <p:cNvSpPr>
            <a:spLocks noChangeArrowheads="1"/>
          </p:cNvSpPr>
          <p:nvPr/>
        </p:nvSpPr>
        <p:spPr bwMode="auto">
          <a:xfrm>
            <a:off x="37338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81" name="Rectangle 85"/>
          <p:cNvSpPr>
            <a:spLocks noChangeArrowheads="1"/>
          </p:cNvSpPr>
          <p:nvPr/>
        </p:nvSpPr>
        <p:spPr bwMode="auto">
          <a:xfrm>
            <a:off x="3733800" y="4495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82" name="Rectangle 86"/>
          <p:cNvSpPr>
            <a:spLocks noChangeArrowheads="1"/>
          </p:cNvSpPr>
          <p:nvPr/>
        </p:nvSpPr>
        <p:spPr bwMode="auto">
          <a:xfrm>
            <a:off x="3733800" y="4876800"/>
            <a:ext cx="3810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VL</a:t>
            </a:r>
          </a:p>
        </p:txBody>
      </p:sp>
      <p:sp>
        <p:nvSpPr>
          <p:cNvPr id="4183" name="Rectangle 87"/>
          <p:cNvSpPr>
            <a:spLocks noChangeArrowheads="1"/>
          </p:cNvSpPr>
          <p:nvPr/>
        </p:nvSpPr>
        <p:spPr bwMode="auto">
          <a:xfrm>
            <a:off x="4114800" y="3352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84" name="Rectangle 88"/>
          <p:cNvSpPr>
            <a:spLocks noChangeArrowheads="1"/>
          </p:cNvSpPr>
          <p:nvPr/>
        </p:nvSpPr>
        <p:spPr bwMode="auto">
          <a:xfrm>
            <a:off x="4114800" y="3733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85" name="Rectangle 89"/>
          <p:cNvSpPr>
            <a:spLocks noChangeArrowheads="1"/>
          </p:cNvSpPr>
          <p:nvPr/>
        </p:nvSpPr>
        <p:spPr bwMode="auto">
          <a:xfrm>
            <a:off x="2971800" y="4114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186" name="Rectangle 90"/>
          <p:cNvSpPr>
            <a:spLocks noChangeArrowheads="1"/>
          </p:cNvSpPr>
          <p:nvPr/>
        </p:nvSpPr>
        <p:spPr bwMode="auto">
          <a:xfrm>
            <a:off x="2971800" y="4495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187" name="Rectangle 91"/>
          <p:cNvSpPr>
            <a:spLocks noChangeArrowheads="1"/>
          </p:cNvSpPr>
          <p:nvPr/>
        </p:nvSpPr>
        <p:spPr bwMode="auto">
          <a:xfrm>
            <a:off x="2971800" y="4876800"/>
            <a:ext cx="3810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VL</a:t>
            </a:r>
          </a:p>
        </p:txBody>
      </p:sp>
      <p:sp>
        <p:nvSpPr>
          <p:cNvPr id="4188" name="Rectangle 92"/>
          <p:cNvSpPr>
            <a:spLocks noChangeArrowheads="1"/>
          </p:cNvSpPr>
          <p:nvPr/>
        </p:nvSpPr>
        <p:spPr bwMode="auto">
          <a:xfrm>
            <a:off x="3352800" y="3352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89" name="Rectangle 93"/>
          <p:cNvSpPr>
            <a:spLocks noChangeArrowheads="1"/>
          </p:cNvSpPr>
          <p:nvPr/>
        </p:nvSpPr>
        <p:spPr bwMode="auto">
          <a:xfrm>
            <a:off x="3352800" y="3733800"/>
            <a:ext cx="3810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VL</a:t>
            </a:r>
          </a:p>
        </p:txBody>
      </p:sp>
      <p:sp>
        <p:nvSpPr>
          <p:cNvPr id="4190" name="Rectangle 94"/>
          <p:cNvSpPr>
            <a:spLocks noChangeArrowheads="1"/>
          </p:cNvSpPr>
          <p:nvPr/>
        </p:nvSpPr>
        <p:spPr bwMode="auto">
          <a:xfrm>
            <a:off x="1066800" y="3352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191" name="Rectangle 95"/>
          <p:cNvSpPr>
            <a:spLocks noChangeArrowheads="1"/>
          </p:cNvSpPr>
          <p:nvPr/>
        </p:nvSpPr>
        <p:spPr bwMode="auto">
          <a:xfrm>
            <a:off x="1066800" y="3733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92" name="Rectangle 96"/>
          <p:cNvSpPr>
            <a:spLocks noChangeArrowheads="1"/>
          </p:cNvSpPr>
          <p:nvPr/>
        </p:nvSpPr>
        <p:spPr bwMode="auto">
          <a:xfrm>
            <a:off x="1066800" y="4114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193" name="Rectangle 97"/>
          <p:cNvSpPr>
            <a:spLocks noChangeArrowheads="1"/>
          </p:cNvSpPr>
          <p:nvPr/>
        </p:nvSpPr>
        <p:spPr bwMode="auto">
          <a:xfrm>
            <a:off x="1066800" y="4495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94" name="Rectangle 98"/>
          <p:cNvSpPr>
            <a:spLocks noChangeArrowheads="1"/>
          </p:cNvSpPr>
          <p:nvPr/>
        </p:nvSpPr>
        <p:spPr bwMode="auto">
          <a:xfrm>
            <a:off x="1066800" y="4876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195" name="Rectangle 99"/>
          <p:cNvSpPr>
            <a:spLocks noChangeArrowheads="1"/>
          </p:cNvSpPr>
          <p:nvPr/>
        </p:nvSpPr>
        <p:spPr bwMode="auto">
          <a:xfrm>
            <a:off x="2590800" y="3733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196" name="Rectangle 100"/>
          <p:cNvSpPr>
            <a:spLocks noChangeArrowheads="1"/>
          </p:cNvSpPr>
          <p:nvPr/>
        </p:nvSpPr>
        <p:spPr bwMode="auto">
          <a:xfrm>
            <a:off x="2590800" y="4114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197" name="Rectangle 101"/>
          <p:cNvSpPr>
            <a:spLocks noChangeArrowheads="1"/>
          </p:cNvSpPr>
          <p:nvPr/>
        </p:nvSpPr>
        <p:spPr bwMode="auto">
          <a:xfrm>
            <a:off x="2590800" y="4495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98" name="Rectangle 102"/>
          <p:cNvSpPr>
            <a:spLocks noChangeArrowheads="1"/>
          </p:cNvSpPr>
          <p:nvPr/>
        </p:nvSpPr>
        <p:spPr bwMode="auto">
          <a:xfrm>
            <a:off x="2209800" y="4876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199" name="Rectangle 103"/>
          <p:cNvSpPr>
            <a:spLocks noChangeArrowheads="1"/>
          </p:cNvSpPr>
          <p:nvPr/>
        </p:nvSpPr>
        <p:spPr bwMode="auto">
          <a:xfrm>
            <a:off x="2590800" y="4876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200" name="Rectangle 104"/>
          <p:cNvSpPr>
            <a:spLocks noChangeArrowheads="1"/>
          </p:cNvSpPr>
          <p:nvPr/>
        </p:nvSpPr>
        <p:spPr bwMode="auto">
          <a:xfrm>
            <a:off x="1828800" y="4876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201" name="Rectangle 105"/>
          <p:cNvSpPr>
            <a:spLocks noChangeArrowheads="1"/>
          </p:cNvSpPr>
          <p:nvPr/>
        </p:nvSpPr>
        <p:spPr bwMode="auto">
          <a:xfrm>
            <a:off x="2971800" y="3352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202" name="Rectangle 106"/>
          <p:cNvSpPr>
            <a:spLocks noChangeArrowheads="1"/>
          </p:cNvSpPr>
          <p:nvPr/>
        </p:nvSpPr>
        <p:spPr bwMode="auto">
          <a:xfrm>
            <a:off x="2971800" y="3733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203" name="Rectangle 107"/>
          <p:cNvSpPr>
            <a:spLocks noChangeArrowheads="1"/>
          </p:cNvSpPr>
          <p:nvPr/>
        </p:nvSpPr>
        <p:spPr bwMode="auto">
          <a:xfrm>
            <a:off x="2209800" y="3733800"/>
            <a:ext cx="3810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VL</a:t>
            </a:r>
          </a:p>
        </p:txBody>
      </p:sp>
      <p:sp>
        <p:nvSpPr>
          <p:cNvPr id="4204" name="Rectangle 108"/>
          <p:cNvSpPr>
            <a:spLocks noChangeArrowheads="1"/>
          </p:cNvSpPr>
          <p:nvPr/>
        </p:nvSpPr>
        <p:spPr bwMode="auto">
          <a:xfrm>
            <a:off x="1828800" y="4114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205" name="Rectangle 109"/>
          <p:cNvSpPr>
            <a:spLocks noChangeArrowheads="1"/>
          </p:cNvSpPr>
          <p:nvPr/>
        </p:nvSpPr>
        <p:spPr bwMode="auto">
          <a:xfrm>
            <a:off x="2209800" y="4114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206" name="Rectangle 110"/>
          <p:cNvSpPr>
            <a:spLocks noChangeArrowheads="1"/>
          </p:cNvSpPr>
          <p:nvPr/>
        </p:nvSpPr>
        <p:spPr bwMode="auto">
          <a:xfrm>
            <a:off x="1828800" y="4495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207" name="Rectangle 111"/>
          <p:cNvSpPr>
            <a:spLocks noChangeArrowheads="1"/>
          </p:cNvSpPr>
          <p:nvPr/>
        </p:nvSpPr>
        <p:spPr bwMode="auto">
          <a:xfrm>
            <a:off x="2209800" y="4495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208" name="Rectangle 112"/>
          <p:cNvSpPr>
            <a:spLocks noChangeArrowheads="1"/>
          </p:cNvSpPr>
          <p:nvPr/>
        </p:nvSpPr>
        <p:spPr bwMode="auto">
          <a:xfrm>
            <a:off x="2590800" y="335280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209" name="Rectangle 113"/>
          <p:cNvSpPr>
            <a:spLocks noChangeArrowheads="1"/>
          </p:cNvSpPr>
          <p:nvPr/>
        </p:nvSpPr>
        <p:spPr bwMode="auto">
          <a:xfrm>
            <a:off x="1828800" y="3733800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210" name="Rectangle 114"/>
          <p:cNvSpPr>
            <a:spLocks noChangeArrowheads="1"/>
          </p:cNvSpPr>
          <p:nvPr/>
        </p:nvSpPr>
        <p:spPr bwMode="auto">
          <a:xfrm>
            <a:off x="1828800" y="3352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211" name="Rectangle 115"/>
          <p:cNvSpPr>
            <a:spLocks noChangeArrowheads="1"/>
          </p:cNvSpPr>
          <p:nvPr/>
        </p:nvSpPr>
        <p:spPr bwMode="auto">
          <a:xfrm>
            <a:off x="2209800" y="3352800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212" name="Text Box 116"/>
          <p:cNvSpPr txBox="1">
            <a:spLocks noChangeArrowheads="1"/>
          </p:cNvSpPr>
          <p:nvPr/>
        </p:nvSpPr>
        <p:spPr bwMode="auto">
          <a:xfrm>
            <a:off x="1540095" y="5684193"/>
            <a:ext cx="60749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bg1"/>
                </a:solidFill>
              </a:rPr>
              <a:t>Renville Count soil P test classifications</a:t>
            </a:r>
          </a:p>
        </p:txBody>
      </p:sp>
      <p:sp>
        <p:nvSpPr>
          <p:cNvPr id="4213" name="Text Box 117"/>
          <p:cNvSpPr txBox="1">
            <a:spLocks noChangeArrowheads="1"/>
          </p:cNvSpPr>
          <p:nvPr/>
        </p:nvSpPr>
        <p:spPr bwMode="auto">
          <a:xfrm>
            <a:off x="304800" y="3733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4214" name="Line 118"/>
          <p:cNvSpPr>
            <a:spLocks noChangeShapeType="1"/>
          </p:cNvSpPr>
          <p:nvPr/>
        </p:nvSpPr>
        <p:spPr bwMode="auto">
          <a:xfrm flipV="1">
            <a:off x="533400" y="4114800"/>
            <a:ext cx="0" cy="1066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15" name="Rectangle 119"/>
          <p:cNvSpPr>
            <a:spLocks noChangeArrowheads="1"/>
          </p:cNvSpPr>
          <p:nvPr/>
        </p:nvSpPr>
        <p:spPr bwMode="auto">
          <a:xfrm>
            <a:off x="4800600" y="1590675"/>
            <a:ext cx="1143000" cy="10668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FFF"/>
                </a:solidFill>
              </a:rPr>
              <a:t>H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216" name="Rectangle 120"/>
          <p:cNvSpPr>
            <a:spLocks noChangeArrowheads="1"/>
          </p:cNvSpPr>
          <p:nvPr/>
        </p:nvSpPr>
        <p:spPr bwMode="auto">
          <a:xfrm>
            <a:off x="5943600" y="1590675"/>
            <a:ext cx="11430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M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217" name="Rectangle 121"/>
          <p:cNvSpPr>
            <a:spLocks noChangeArrowheads="1"/>
          </p:cNvSpPr>
          <p:nvPr/>
        </p:nvSpPr>
        <p:spPr bwMode="auto">
          <a:xfrm>
            <a:off x="7086600" y="1590675"/>
            <a:ext cx="11430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M</a:t>
            </a:r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218" name="Rectangle 122"/>
          <p:cNvSpPr>
            <a:spLocks noChangeArrowheads="1"/>
          </p:cNvSpPr>
          <p:nvPr/>
        </p:nvSpPr>
        <p:spPr bwMode="auto">
          <a:xfrm>
            <a:off x="3505200" y="2124075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219" name="Rectangle 123"/>
          <p:cNvSpPr>
            <a:spLocks noChangeArrowheads="1"/>
          </p:cNvSpPr>
          <p:nvPr/>
        </p:nvSpPr>
        <p:spPr bwMode="auto">
          <a:xfrm>
            <a:off x="3124200" y="1743075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220" name="Rectangle 124"/>
          <p:cNvSpPr>
            <a:spLocks noChangeArrowheads="1"/>
          </p:cNvSpPr>
          <p:nvPr/>
        </p:nvSpPr>
        <p:spPr bwMode="auto">
          <a:xfrm>
            <a:off x="3124200" y="2124075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221" name="Rectangle 125"/>
          <p:cNvSpPr>
            <a:spLocks noChangeArrowheads="1"/>
          </p:cNvSpPr>
          <p:nvPr/>
        </p:nvSpPr>
        <p:spPr bwMode="auto">
          <a:xfrm>
            <a:off x="3505200" y="1743075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222" name="Rectangle 126"/>
          <p:cNvSpPr>
            <a:spLocks noChangeArrowheads="1"/>
          </p:cNvSpPr>
          <p:nvPr/>
        </p:nvSpPr>
        <p:spPr bwMode="auto">
          <a:xfrm>
            <a:off x="2743200" y="1743075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223" name="Rectangle 127"/>
          <p:cNvSpPr>
            <a:spLocks noChangeArrowheads="1"/>
          </p:cNvSpPr>
          <p:nvPr/>
        </p:nvSpPr>
        <p:spPr bwMode="auto">
          <a:xfrm>
            <a:off x="2743200" y="2124075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224" name="Rectangle 128"/>
          <p:cNvSpPr>
            <a:spLocks noChangeArrowheads="1"/>
          </p:cNvSpPr>
          <p:nvPr/>
        </p:nvSpPr>
        <p:spPr bwMode="auto">
          <a:xfrm>
            <a:off x="1981200" y="2124075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225" name="Rectangle 129"/>
          <p:cNvSpPr>
            <a:spLocks noChangeArrowheads="1"/>
          </p:cNvSpPr>
          <p:nvPr/>
        </p:nvSpPr>
        <p:spPr bwMode="auto">
          <a:xfrm>
            <a:off x="2362200" y="1743075"/>
            <a:ext cx="381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4226" name="Rectangle 130"/>
          <p:cNvSpPr>
            <a:spLocks noChangeArrowheads="1"/>
          </p:cNvSpPr>
          <p:nvPr/>
        </p:nvSpPr>
        <p:spPr bwMode="auto">
          <a:xfrm>
            <a:off x="2362200" y="2124075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4227" name="Rectangle 131"/>
          <p:cNvSpPr>
            <a:spLocks noChangeArrowheads="1"/>
          </p:cNvSpPr>
          <p:nvPr/>
        </p:nvSpPr>
        <p:spPr bwMode="auto">
          <a:xfrm>
            <a:off x="1600200" y="1743075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VH</a:t>
            </a:r>
          </a:p>
        </p:txBody>
      </p:sp>
      <p:sp>
        <p:nvSpPr>
          <p:cNvPr id="4228" name="Rectangle 132"/>
          <p:cNvSpPr>
            <a:spLocks noChangeArrowheads="1"/>
          </p:cNvSpPr>
          <p:nvPr/>
        </p:nvSpPr>
        <p:spPr bwMode="auto">
          <a:xfrm>
            <a:off x="1600200" y="2124075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229" name="Rectangle 133"/>
          <p:cNvSpPr>
            <a:spLocks noChangeArrowheads="1"/>
          </p:cNvSpPr>
          <p:nvPr/>
        </p:nvSpPr>
        <p:spPr bwMode="auto">
          <a:xfrm>
            <a:off x="1981200" y="1743075"/>
            <a:ext cx="381000" cy="3810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4230" name="Text Box 134"/>
          <p:cNvSpPr txBox="1">
            <a:spLocks noChangeArrowheads="1"/>
          </p:cNvSpPr>
          <p:nvPr/>
        </p:nvSpPr>
        <p:spPr bwMode="auto">
          <a:xfrm>
            <a:off x="1776345" y="1130856"/>
            <a:ext cx="2009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180 X180’ GRIDS</a:t>
            </a:r>
            <a:endParaRPr lang="en-US" altLang="en-US" sz="1400" dirty="0" smtClean="0"/>
          </a:p>
        </p:txBody>
      </p:sp>
      <p:sp>
        <p:nvSpPr>
          <p:cNvPr id="4231" name="Text Box 135"/>
          <p:cNvSpPr txBox="1">
            <a:spLocks noChangeArrowheads="1"/>
          </p:cNvSpPr>
          <p:nvPr/>
        </p:nvSpPr>
        <p:spPr bwMode="auto">
          <a:xfrm>
            <a:off x="5443162" y="1132166"/>
            <a:ext cx="20740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360 X </a:t>
            </a:r>
            <a:r>
              <a:rPr lang="en-US" altLang="en-US" dirty="0" smtClean="0">
                <a:solidFill>
                  <a:schemeClr val="tx1"/>
                </a:solidFill>
              </a:rPr>
              <a:t>360’ GRIDS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232" name="Text Box 136"/>
          <p:cNvSpPr txBox="1">
            <a:spLocks noChangeArrowheads="1"/>
          </p:cNvSpPr>
          <p:nvPr/>
        </p:nvSpPr>
        <p:spPr bwMode="auto">
          <a:xfrm>
            <a:off x="3615602" y="2818091"/>
            <a:ext cx="1817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 dirty="0">
                <a:solidFill>
                  <a:schemeClr val="tx1"/>
                </a:solidFill>
              </a:rPr>
              <a:t>60 X </a:t>
            </a:r>
            <a:r>
              <a:rPr lang="en-US" altLang="en-US" dirty="0" smtClean="0">
                <a:solidFill>
                  <a:schemeClr val="tx1"/>
                </a:solidFill>
              </a:rPr>
              <a:t>60’ GRIDS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233" name="Text Box 137"/>
          <p:cNvSpPr txBox="1">
            <a:spLocks noChangeArrowheads="1"/>
          </p:cNvSpPr>
          <p:nvPr/>
        </p:nvSpPr>
        <p:spPr bwMode="auto">
          <a:xfrm>
            <a:off x="6072120" y="2818091"/>
            <a:ext cx="28003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 smtClean="0">
                <a:solidFill>
                  <a:srgbClr val="000000"/>
                </a:solidFill>
              </a:rPr>
              <a:t>Lamb and </a:t>
            </a:r>
            <a:r>
              <a:rPr lang="en-US" altLang="en-US" i="1" dirty="0" err="1" smtClean="0">
                <a:solidFill>
                  <a:srgbClr val="000000"/>
                </a:solidFill>
              </a:rPr>
              <a:t>Rehm</a:t>
            </a:r>
            <a:r>
              <a:rPr lang="en-US" altLang="en-US" i="1" dirty="0" smtClean="0">
                <a:solidFill>
                  <a:srgbClr val="000000"/>
                </a:solidFill>
              </a:rPr>
              <a:t> – U of M</a:t>
            </a:r>
          </a:p>
        </p:txBody>
      </p:sp>
      <p:sp>
        <p:nvSpPr>
          <p:cNvPr id="139" name="Title 1"/>
          <p:cNvSpPr txBox="1">
            <a:spLocks/>
          </p:cNvSpPr>
          <p:nvPr/>
        </p:nvSpPr>
        <p:spPr>
          <a:xfrm>
            <a:off x="391376" y="139700"/>
            <a:ext cx="8229600" cy="6683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sz="3200" b="1" kern="0" dirty="0" smtClean="0">
                <a:solidFill>
                  <a:schemeClr val="tx1"/>
                </a:solidFill>
              </a:rPr>
              <a:t>DEALING WITH SOIL TEST VARIABILITY</a:t>
            </a:r>
            <a:endParaRPr lang="en-US" sz="3200" b="1" kern="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7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78"/>
    </mc:Choice>
    <mc:Fallback xmlns="">
      <p:transition spd="slow" advTm="9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175" x="12700" y="3429000"/>
          <p14:tracePt t="23183" x="12700" y="3416300"/>
          <p14:tracePt t="23197" x="19050" y="3371850"/>
          <p14:tracePt t="23213" x="50800" y="3321050"/>
          <p14:tracePt t="23230" x="95250" y="3302000"/>
          <p14:tracePt t="23247" x="120650" y="3270250"/>
          <p14:tracePt t="23263" x="355600" y="3213100"/>
          <p14:tracePt t="23280" x="514350" y="3168650"/>
          <p14:tracePt t="23297" x="660400" y="3143250"/>
          <p14:tracePt t="23314" x="717550" y="3111500"/>
          <p14:tracePt t="23330" x="742950" y="3098800"/>
          <p14:tracePt t="23347" x="768350" y="3092450"/>
          <p14:tracePt t="23364" x="781050" y="3092450"/>
          <p14:tracePt t="23567" x="800100" y="3067050"/>
          <p14:tracePt t="23576" x="819150" y="3060700"/>
          <p14:tracePt t="23584" x="825500" y="3060700"/>
          <p14:tracePt t="23597" x="838200" y="3054350"/>
          <p14:tracePt t="23614" x="927100" y="3054350"/>
          <p14:tracePt t="23630" x="946150" y="3073400"/>
          <p14:tracePt t="23863" x="946150" y="3079750"/>
          <p14:tracePt t="23872" x="939800" y="3098800"/>
          <p14:tracePt t="23880" x="939800" y="3105150"/>
          <p14:tracePt t="23897" x="1054100" y="3111500"/>
          <p14:tracePt t="23914" x="1263650" y="3143250"/>
          <p14:tracePt t="23930" x="1454150" y="3168650"/>
          <p14:tracePt t="23947" x="1752600" y="3194050"/>
          <p14:tracePt t="23964" x="2266950" y="3225800"/>
          <p14:tracePt t="23980" x="2851150" y="3238500"/>
          <p14:tracePt t="23997" x="3460750" y="3263900"/>
          <p14:tracePt t="24013" x="4013200" y="3289300"/>
          <p14:tracePt t="24030" x="4451350" y="3289300"/>
          <p14:tracePt t="24047" x="4597400" y="3289300"/>
          <p14:tracePt t="24063" x="4610100" y="3289300"/>
          <p14:tracePt t="24087" x="4603750" y="3282950"/>
          <p14:tracePt t="24097" x="4591050" y="3276600"/>
          <p14:tracePt t="24114" x="4552950" y="3263900"/>
          <p14:tracePt t="24130" x="4540250" y="3244850"/>
          <p14:tracePt t="24192" x="4540250" y="3238500"/>
          <p14:tracePt t="24207" x="4546600" y="3238500"/>
          <p14:tracePt t="24216" x="4552950" y="3238500"/>
          <p14:tracePt t="24230" x="4559300" y="3232150"/>
          <p14:tracePt t="24247" x="4591050" y="3232150"/>
          <p14:tracePt t="24264" x="4603750" y="3225800"/>
          <p14:tracePt t="24320" x="4597400" y="3219450"/>
          <p14:tracePt t="24327" x="4591050" y="3219450"/>
          <p14:tracePt t="24336" x="4578350" y="3219450"/>
          <p14:tracePt t="24347" x="4527550" y="3219450"/>
          <p14:tracePt t="24364" x="4381500" y="3213100"/>
          <p14:tracePt t="24380" x="4222750" y="3200400"/>
          <p14:tracePt t="24397" x="4083050" y="3194050"/>
          <p14:tracePt t="24414" x="4051300" y="3187700"/>
          <p14:tracePt t="24430" x="4044950" y="3187700"/>
          <p14:tracePt t="24447" x="4038600" y="3187700"/>
          <p14:tracePt t="24464" x="4032250" y="3187700"/>
          <p14:tracePt t="24480" x="4025900" y="3187700"/>
          <p14:tracePt t="24497" x="4019550" y="3187700"/>
          <p14:tracePt t="24514" x="4013200" y="3181350"/>
          <p14:tracePt t="24530" x="4000500" y="3175000"/>
          <p14:tracePt t="24547" x="3987800" y="3168650"/>
          <p14:tracePt t="24564" x="3975100" y="3168650"/>
          <p14:tracePt t="24580" x="3968750" y="3168650"/>
          <p14:tracePt t="24597" x="3962400" y="3168650"/>
          <p14:tracePt t="24632" x="3968750" y="3168650"/>
          <p14:tracePt t="24640" x="3975100" y="3162300"/>
          <p14:tracePt t="24648" x="3981450" y="3162300"/>
          <p14:tracePt t="24664" x="3994150" y="3162300"/>
          <p14:tracePt t="24680" x="4006850" y="3162300"/>
          <p14:tracePt t="24697" x="4044950" y="3162300"/>
          <p14:tracePt t="24714" x="4121150" y="3162300"/>
          <p14:tracePt t="24730" x="4216400" y="3162300"/>
          <p14:tracePt t="24747" x="4241800" y="3155950"/>
          <p14:tracePt t="24764" x="4248150" y="3155950"/>
          <p14:tracePt t="24780" x="4254500" y="3149600"/>
          <p14:tracePt t="24797" x="4267200" y="3149600"/>
          <p14:tracePt t="24814" x="4286250" y="3149600"/>
          <p14:tracePt t="24830" x="4305300" y="3149600"/>
          <p14:tracePt t="24847" x="4318000" y="3149600"/>
          <p14:tracePt t="24864" x="4337050" y="3149600"/>
          <p14:tracePt t="24880" x="4343400" y="3149600"/>
          <p14:tracePt t="24897" x="4356100" y="3149600"/>
          <p14:tracePt t="24914" x="4368800" y="3149600"/>
          <p14:tracePt t="24930" x="4400550" y="3149600"/>
          <p14:tracePt t="24947" x="4425950" y="3149600"/>
          <p14:tracePt t="24963" x="4470400" y="3149600"/>
          <p14:tracePt t="24980" x="4527550" y="3149600"/>
          <p14:tracePt t="24997" x="4565650" y="3149600"/>
          <p14:tracePt t="25014" x="4591050" y="3149600"/>
          <p14:tracePt t="25392" x="4622800" y="3155950"/>
          <p14:tracePt t="25400" x="4635500" y="3162300"/>
          <p14:tracePt t="25414" x="4635500" y="3168650"/>
          <p14:tracePt t="25430" x="4648200" y="3168650"/>
          <p14:tracePt t="25568" x="4648200" y="3162300"/>
          <p14:tracePt t="25592" x="4648200" y="3155950"/>
          <p14:tracePt t="25600" x="4648200" y="3130550"/>
          <p14:tracePt t="25614" x="4648200" y="3124200"/>
          <p14:tracePt t="25630" x="4648200" y="3111500"/>
          <p14:tracePt t="25647" x="4660900" y="3092450"/>
          <p14:tracePt t="25664" x="4673600" y="3060700"/>
          <p14:tracePt t="25681" x="4673600" y="3048000"/>
          <p14:tracePt t="25697" x="4673600" y="3028950"/>
          <p14:tracePt t="25713" x="4667250" y="3009900"/>
          <p14:tracePt t="25730" x="4667250" y="2990850"/>
          <p14:tracePt t="25747" x="4667250" y="2940050"/>
          <p14:tracePt t="25764" x="4667250" y="2921000"/>
          <p14:tracePt t="25780" x="4660900" y="2889250"/>
          <p14:tracePt t="25797" x="4648200" y="2882900"/>
          <p14:tracePt t="25814" x="4648200" y="2863850"/>
          <p14:tracePt t="25830" x="4635500" y="2844800"/>
          <p14:tracePt t="25847" x="4610100" y="2813050"/>
          <p14:tracePt t="25864" x="4552950" y="2762250"/>
          <p14:tracePt t="25880" x="4445000" y="2736850"/>
          <p14:tracePt t="25897" x="4356100" y="2698750"/>
          <p14:tracePt t="25914" x="4254500" y="2686050"/>
          <p14:tracePt t="25930" x="4095750" y="2647950"/>
          <p14:tracePt t="25947" x="3930650" y="2609850"/>
          <p14:tracePt t="25964" x="3810000" y="2597150"/>
          <p14:tracePt t="25980" x="3651250" y="2590800"/>
          <p14:tracePt t="25997" x="3562350" y="2584450"/>
          <p14:tracePt t="26013" x="3467100" y="2584450"/>
          <p14:tracePt t="26030" x="3340100" y="2584450"/>
          <p14:tracePt t="26047" x="3276600" y="2578100"/>
          <p14:tracePt t="26064" x="3225800" y="2578100"/>
          <p14:tracePt t="26080" x="3213100" y="2578100"/>
          <p14:tracePt t="26097" x="3206750" y="2578100"/>
          <p14:tracePt t="26114" x="3194050" y="2584450"/>
          <p14:tracePt t="26130" x="3175000" y="2603500"/>
          <p14:tracePt t="26147" x="3155950" y="2622550"/>
          <p14:tracePt t="26163" x="3136900" y="2641600"/>
          <p14:tracePt t="26180" x="3124200" y="2698750"/>
          <p14:tracePt t="26197" x="3111500" y="2724150"/>
          <p14:tracePt t="26213" x="3111500" y="2768600"/>
          <p14:tracePt t="26231" x="3124200" y="2851150"/>
          <p14:tracePt t="26247" x="3143250" y="2876550"/>
          <p14:tracePt t="26264" x="3225800" y="2978150"/>
          <p14:tracePt t="26280" x="3321050" y="3079750"/>
          <p14:tracePt t="26297" x="3429000" y="3175000"/>
          <p14:tracePt t="26314" x="3498850" y="3244850"/>
          <p14:tracePt t="26330" x="3587750" y="3289300"/>
          <p14:tracePt t="26347" x="3822700" y="3340100"/>
          <p14:tracePt t="26364" x="4006850" y="3371850"/>
          <p14:tracePt t="26381" x="4171950" y="3378200"/>
          <p14:tracePt t="26397" x="4292600" y="3397250"/>
          <p14:tracePt t="26414" x="4375150" y="3397250"/>
          <p14:tracePt t="26431" x="4381500" y="3397250"/>
          <p14:tracePt t="26448" x="4381500" y="3390900"/>
          <p14:tracePt t="26464" x="4375150" y="3384550"/>
          <p14:tracePt t="26480" x="4375150" y="3371850"/>
          <p14:tracePt t="26497" x="4375150" y="3365500"/>
          <p14:tracePt t="26514" x="4375150" y="3359150"/>
          <p14:tracePt t="26530" x="4375150" y="3346450"/>
          <p14:tracePt t="26559" x="4381500" y="3346450"/>
          <p14:tracePt t="26568" x="4387850" y="3346450"/>
          <p14:tracePt t="26580" x="4400550" y="3346450"/>
          <p14:tracePt t="26597" x="4419600" y="3340100"/>
          <p14:tracePt t="26614" x="4445000" y="3340100"/>
          <p14:tracePt t="26630" x="4451350" y="3340100"/>
          <p14:tracePt t="26647" x="4457700" y="3340100"/>
          <p14:tracePt t="26976" x="4464050" y="3340100"/>
          <p14:tracePt t="26984" x="4464050" y="3333750"/>
          <p14:tracePt t="27000" x="4470400" y="3327400"/>
          <p14:tracePt t="27014" x="4470400" y="3321050"/>
          <p14:tracePt t="27030" x="4470400" y="3314700"/>
          <p14:tracePt t="27047" x="4470400" y="3308350"/>
          <p14:tracePt t="27064" x="4483100" y="3295650"/>
          <p14:tracePt t="27080" x="4502150" y="3289300"/>
          <p14:tracePt t="27097" x="4521200" y="3276600"/>
          <p14:tracePt t="27114" x="4527550" y="3270250"/>
          <p14:tracePt t="27130" x="4533900" y="3263900"/>
          <p14:tracePt t="27147" x="4540250" y="3257550"/>
          <p14:tracePt t="27164" x="4559300" y="3257550"/>
          <p14:tracePt t="27180" x="4565650" y="3251200"/>
          <p14:tracePt t="27197" x="4578350" y="3244850"/>
          <p14:tracePt t="27214" x="4591050" y="3244850"/>
          <p14:tracePt t="27230" x="4597400" y="3238500"/>
          <p14:tracePt t="27256" x="4603750" y="3238500"/>
          <p14:tracePt t="33248" x="4584700" y="3232150"/>
          <p14:tracePt t="33256" x="4476750" y="3206750"/>
          <p14:tracePt t="33264" x="4425950" y="3194050"/>
          <p14:tracePt t="33281" x="4311650" y="3149600"/>
          <p14:tracePt t="33298" x="4152900" y="3073400"/>
          <p14:tracePt t="33314" x="3886200" y="2851150"/>
          <p14:tracePt t="33331" x="3670300" y="2647950"/>
          <p14:tracePt t="33347" x="3454400" y="2374900"/>
          <p14:tracePt t="33364" x="3175000" y="2108200"/>
          <p14:tracePt t="33381" x="2997200" y="1924050"/>
          <p14:tracePt t="33397" x="2851150" y="1778000"/>
          <p14:tracePt t="33414" x="2717800" y="1727200"/>
          <p14:tracePt t="33431" x="2628900" y="1708150"/>
          <p14:tracePt t="33447" x="2571750" y="1695450"/>
          <p14:tracePt t="33464" x="2552700" y="1682750"/>
          <p14:tracePt t="33481" x="2546350" y="1663700"/>
          <p14:tracePt t="33497" x="2527300" y="1638300"/>
          <p14:tracePt t="33514" x="2495550" y="1612900"/>
          <p14:tracePt t="33531" x="2413000" y="1581150"/>
          <p14:tracePt t="33547" x="2324100" y="1555750"/>
          <p14:tracePt t="33564" x="2273300" y="1536700"/>
          <p14:tracePt t="33581" x="2228850" y="1511300"/>
          <p14:tracePt t="33597" x="2203450" y="1498600"/>
          <p14:tracePt t="33614" x="2178050" y="1485900"/>
          <p14:tracePt t="33631" x="2165350" y="1466850"/>
          <p14:tracePt t="33647" x="2139950" y="1441450"/>
          <p14:tracePt t="33664" x="2133600" y="1428750"/>
          <p14:tracePt t="33704" x="2165350" y="1428750"/>
          <p14:tracePt t="33712" x="2190750" y="1428750"/>
          <p14:tracePt t="33720" x="2222500" y="1428750"/>
          <p14:tracePt t="33731" x="2273300" y="1428750"/>
          <p14:tracePt t="33748" x="2279650" y="1428750"/>
          <p14:tracePt t="33764" x="2273300" y="1428750"/>
          <p14:tracePt t="33781" x="2235200" y="1428750"/>
          <p14:tracePt t="33864" x="2228850" y="1428750"/>
          <p14:tracePt t="33872" x="2222500" y="1428750"/>
          <p14:tracePt t="33960" x="2228850" y="1428750"/>
          <p14:tracePt t="33976" x="2235200" y="1428750"/>
          <p14:tracePt t="33984" x="2235200" y="1422400"/>
          <p14:tracePt t="33997" x="2254250" y="1422400"/>
          <p14:tracePt t="34014" x="2305050" y="1409700"/>
          <p14:tracePt t="34031" x="2374900" y="1390650"/>
          <p14:tracePt t="34047" x="2413000" y="1390650"/>
          <p14:tracePt t="34064" x="2457450" y="1390650"/>
          <p14:tracePt t="34080" x="2495550" y="1390650"/>
          <p14:tracePt t="34097" x="2520950" y="1390650"/>
          <p14:tracePt t="34114" x="2527300" y="1390650"/>
          <p14:tracePt t="34152" x="2533650" y="1390650"/>
          <p14:tracePt t="34160" x="2540000" y="1390650"/>
          <p14:tracePt t="34168" x="2546350" y="1390650"/>
          <p14:tracePt t="34184" x="2552700" y="1390650"/>
          <p14:tracePt t="34208" x="2559050" y="1390650"/>
          <p14:tracePt t="34224" x="2571750" y="1390650"/>
          <p14:tracePt t="34232" x="2578100" y="1390650"/>
          <p14:tracePt t="34247" x="2590800" y="1390650"/>
          <p14:tracePt t="34264" x="2673350" y="1390650"/>
          <p14:tracePt t="34281" x="2692400" y="1390650"/>
          <p14:tracePt t="34298" x="2705100" y="1390650"/>
          <p14:tracePt t="34314" x="2724150" y="1397000"/>
          <p14:tracePt t="34331" x="2749550" y="1397000"/>
          <p14:tracePt t="34347" x="2762250" y="1397000"/>
          <p14:tracePt t="34364" x="2768600" y="1397000"/>
          <p14:tracePt t="34384" x="2774950" y="1397000"/>
          <p14:tracePt t="34400" x="2781300" y="1397000"/>
          <p14:tracePt t="34424" x="2787650" y="1390650"/>
          <p14:tracePt t="34448" x="2787650" y="1384300"/>
          <p14:tracePt t="34472" x="2781300" y="1390650"/>
          <p14:tracePt t="34480" x="2774950" y="1397000"/>
          <p14:tracePt t="34488" x="2774950" y="1403350"/>
          <p14:tracePt t="34768" x="2774950" y="1409700"/>
          <p14:tracePt t="34776" x="2781300" y="1409700"/>
          <p14:tracePt t="34784" x="2787650" y="1409700"/>
          <p14:tracePt t="34797" x="2800350" y="1416050"/>
          <p14:tracePt t="34814" x="2819400" y="1422400"/>
          <p14:tracePt t="34831" x="2825750" y="1422400"/>
          <p14:tracePt t="34848" x="2832100" y="1422400"/>
          <p14:tracePt t="34864" x="2838450" y="1422400"/>
          <p14:tracePt t="34881" x="2851150" y="1422400"/>
          <p14:tracePt t="34897" x="2857500" y="1422400"/>
          <p14:tracePt t="34914" x="2863850" y="1422400"/>
          <p14:tracePt t="34944" x="2870200" y="1422400"/>
          <p14:tracePt t="34960" x="2870200" y="1416050"/>
          <p14:tracePt t="34968" x="2870200" y="1409700"/>
          <p14:tracePt t="35000" x="2870200" y="1403350"/>
          <p14:tracePt t="35008" x="2876550" y="1403350"/>
          <p14:tracePt t="35016" x="2882900" y="1403350"/>
          <p14:tracePt t="35030" x="2895600" y="1397000"/>
          <p14:tracePt t="35047" x="2952750" y="1397000"/>
          <p14:tracePt t="35064" x="3479800" y="1397000"/>
          <p14:tracePt t="35081" x="4191000" y="1384300"/>
          <p14:tracePt t="35097" x="4946650" y="1384300"/>
          <p14:tracePt t="35114" x="5562600" y="1384300"/>
          <p14:tracePt t="35131" x="5956300" y="1397000"/>
          <p14:tracePt t="35148" x="6134100" y="1397000"/>
          <p14:tracePt t="35164" x="6140450" y="1397000"/>
          <p14:tracePt t="35181" x="6146800" y="1397000"/>
          <p14:tracePt t="35208" x="6146800" y="1390650"/>
          <p14:tracePt t="35216" x="6146800" y="1384300"/>
          <p14:tracePt t="35231" x="6146800" y="1377950"/>
          <p14:tracePt t="35247" x="6140450" y="1377950"/>
          <p14:tracePt t="35448" x="6134100" y="1377950"/>
          <p14:tracePt t="35456" x="6121400" y="1377950"/>
          <p14:tracePt t="35464" x="6115050" y="1377950"/>
          <p14:tracePt t="35481" x="6102350" y="1377950"/>
          <p14:tracePt t="35497" x="6096000" y="1384300"/>
          <p14:tracePt t="35514" x="6089650" y="1384300"/>
          <p14:tracePt t="35531" x="6083300" y="1384300"/>
          <p14:tracePt t="35547" x="6070600" y="1384300"/>
          <p14:tracePt t="35600" x="6064250" y="1384300"/>
          <p14:tracePt t="35616" x="6057900" y="1384300"/>
          <p14:tracePt t="35624" x="6051550" y="1390650"/>
          <p14:tracePt t="35632" x="6045200" y="1390650"/>
          <p14:tracePt t="35647" x="6032500" y="1397000"/>
          <p14:tracePt t="35664" x="5981700" y="1416050"/>
          <p14:tracePt t="35681" x="5969000" y="1422400"/>
          <p14:tracePt t="35697" x="5956300" y="1422400"/>
          <p14:tracePt t="35714" x="5949950" y="1422400"/>
          <p14:tracePt t="35731" x="5930900" y="1422400"/>
          <p14:tracePt t="35747" x="5911850" y="1422400"/>
          <p14:tracePt t="35764" x="5905500" y="1422400"/>
          <p14:tracePt t="35781" x="5880100" y="1422400"/>
          <p14:tracePt t="35797" x="5867400" y="1422400"/>
          <p14:tracePt t="35814" x="5848350" y="1416050"/>
          <p14:tracePt t="35831" x="5835650" y="1409700"/>
          <p14:tracePt t="35847" x="5829300" y="1403350"/>
          <p14:tracePt t="35960" x="5835650" y="1403350"/>
          <p14:tracePt t="36160" x="5848350" y="1403350"/>
          <p14:tracePt t="36168" x="5854700" y="1403350"/>
          <p14:tracePt t="36181" x="5861050" y="1403350"/>
          <p14:tracePt t="36197" x="5867400" y="1409700"/>
          <p14:tracePt t="36214" x="5880100" y="1409700"/>
          <p14:tracePt t="36231" x="5911850" y="1409700"/>
          <p14:tracePt t="36247" x="5975350" y="1422400"/>
          <p14:tracePt t="36264" x="6115050" y="1441450"/>
          <p14:tracePt t="36281" x="6261100" y="1447800"/>
          <p14:tracePt t="36297" x="6438900" y="1447800"/>
          <p14:tracePt t="36314" x="6502400" y="1447800"/>
          <p14:tracePt t="36331" x="6521450" y="1447800"/>
          <p14:tracePt t="36347" x="6540500" y="1447800"/>
          <p14:tracePt t="36364" x="6572250" y="1454150"/>
          <p14:tracePt t="36381" x="6604000" y="1454150"/>
          <p14:tracePt t="36397" x="6616700" y="1460500"/>
          <p14:tracePt t="36416" x="6629400" y="1460500"/>
          <p14:tracePt t="36432" x="6635750" y="1460500"/>
          <p14:tracePt t="36448" x="6642100" y="1460500"/>
          <p14:tracePt t="36464" x="6667500" y="1460500"/>
          <p14:tracePt t="36481" x="6692900" y="1460500"/>
          <p14:tracePt t="36497" x="6705600" y="1460500"/>
          <p14:tracePt t="36576" x="6699250" y="1460500"/>
          <p14:tracePt t="39168" x="6692900" y="1460500"/>
          <p14:tracePt t="39176" x="6667500" y="1466850"/>
          <p14:tracePt t="39184" x="6654800" y="1479550"/>
          <p14:tracePt t="39198" x="6648450" y="1479550"/>
          <p14:tracePt t="39214" x="6635750" y="1479550"/>
          <p14:tracePt t="39231" x="6629400" y="1492250"/>
          <p14:tracePt t="39247" x="6616700" y="1517650"/>
          <p14:tracePt t="39264" x="6610350" y="1581150"/>
          <p14:tracePt t="39281" x="6578600" y="1701800"/>
          <p14:tracePt t="39297" x="6565900" y="1771650"/>
          <p14:tracePt t="39314" x="6565900" y="1828800"/>
          <p14:tracePt t="39331" x="6559550" y="1892300"/>
          <p14:tracePt t="39347" x="6553200" y="1962150"/>
          <p14:tracePt t="39364" x="6553200" y="2120900"/>
          <p14:tracePt t="39381" x="6546850" y="2203450"/>
          <p14:tracePt t="39397" x="6534150" y="2305050"/>
          <p14:tracePt t="39415" x="6515100" y="2324100"/>
          <p14:tracePt t="39431" x="6515100" y="2330450"/>
          <p14:tracePt t="39448" x="6515100" y="2336800"/>
          <p14:tracePt t="39528" x="6521450" y="2330450"/>
          <p14:tracePt t="39544" x="6527800" y="2330450"/>
          <p14:tracePt t="39552" x="6527800" y="2324100"/>
          <p14:tracePt t="39564" x="6534150" y="2324100"/>
          <p14:tracePt t="39581" x="6540500" y="2324100"/>
          <p14:tracePt t="39597" x="6540500" y="2317750"/>
          <p14:tracePt t="39614" x="6546850" y="2305050"/>
          <p14:tracePt t="39631" x="6572250" y="2286000"/>
          <p14:tracePt t="39647" x="6680200" y="2260600"/>
          <p14:tracePt t="39664" x="6915150" y="2222500"/>
          <p14:tracePt t="39681" x="7054850" y="2209800"/>
          <p14:tracePt t="39698" x="7200900" y="2209800"/>
          <p14:tracePt t="39714" x="7283450" y="2209800"/>
          <p14:tracePt t="39731" x="7308850" y="2203450"/>
          <p14:tracePt t="39747" x="7334250" y="2203450"/>
          <p14:tracePt t="39764" x="7385050" y="2203450"/>
          <p14:tracePt t="39781" x="7404100" y="2203450"/>
          <p14:tracePt t="39798" x="7416800" y="2203450"/>
          <p14:tracePt t="39814" x="7442200" y="2203450"/>
          <p14:tracePt t="39831" x="7480300" y="2203450"/>
          <p14:tracePt t="39847" x="7518400" y="2203450"/>
          <p14:tracePt t="39864" x="7531100" y="2203450"/>
          <p14:tracePt t="39888" x="7537450" y="2203450"/>
          <p14:tracePt t="40000" x="7537450" y="2197100"/>
          <p14:tracePt t="40024" x="7543800" y="2190750"/>
          <p14:tracePt t="41512" x="7543800" y="2184400"/>
          <p14:tracePt t="41648" x="7543800" y="2190750"/>
          <p14:tracePt t="41816" x="7543800" y="2184400"/>
          <p14:tracePt t="41880" x="7537450" y="2184400"/>
          <p14:tracePt t="41912" x="7531100" y="2184400"/>
          <p14:tracePt t="42024" x="7524750" y="2184400"/>
          <p14:tracePt t="47696" x="7518400" y="2184400"/>
          <p14:tracePt t="47706" x="7435850" y="2184400"/>
          <p14:tracePt t="47715" x="7410450" y="2184400"/>
          <p14:tracePt t="47731" x="7353300" y="2190750"/>
          <p14:tracePt t="47748" x="7239000" y="2197100"/>
          <p14:tracePt t="47765" x="7143750" y="2197100"/>
          <p14:tracePt t="47781" x="7099300" y="2203450"/>
          <p14:tracePt t="47798" x="7061200" y="2203450"/>
          <p14:tracePt t="47815" x="7042150" y="2209800"/>
          <p14:tracePt t="47831" x="7042150" y="2216150"/>
          <p14:tracePt t="47881" x="7035800" y="2216150"/>
          <p14:tracePt t="47904" x="7029450" y="2216150"/>
          <p14:tracePt t="47976" x="7035800" y="2216150"/>
          <p14:tracePt t="47984" x="7048500" y="2222500"/>
          <p14:tracePt t="47998" x="7061200" y="2222500"/>
          <p14:tracePt t="48015" x="7092950" y="2222500"/>
          <p14:tracePt t="48031" x="7150100" y="2222500"/>
          <p14:tracePt t="48048" x="7169150" y="2222500"/>
          <p14:tracePt t="48065" x="7207250" y="2222500"/>
          <p14:tracePt t="48081" x="7213600" y="2222500"/>
          <p14:tracePt t="48098" x="7219950" y="2222500"/>
          <p14:tracePt t="48121" x="7219950" y="2216150"/>
          <p14:tracePt t="48144" x="7226300" y="2216150"/>
          <p14:tracePt t="48161" x="7232650" y="2216150"/>
          <p14:tracePt t="48169" x="7239000" y="2216150"/>
          <p14:tracePt t="48181" x="7245350" y="2216150"/>
          <p14:tracePt t="48198" x="7251700" y="2216150"/>
          <p14:tracePt t="48215" x="7264400" y="2209800"/>
          <p14:tracePt t="48231" x="7289800" y="2209800"/>
          <p14:tracePt t="48248" x="7302500" y="2209800"/>
          <p14:tracePt t="48249" x="7308850" y="2209800"/>
          <p14:tracePt t="48265" x="7327900" y="2209800"/>
          <p14:tracePt t="48281" x="7334250" y="2209800"/>
          <p14:tracePt t="48298" x="7340600" y="2209800"/>
          <p14:tracePt t="48315" x="7346950" y="2209800"/>
          <p14:tracePt t="48331" x="7353300" y="2209800"/>
          <p14:tracePt t="48348" x="7359650" y="2209800"/>
          <p14:tracePt t="48365" x="7359650" y="2203450"/>
          <p14:tracePt t="48381" x="7353300" y="2190750"/>
          <p14:tracePt t="48833" x="7346950" y="2190750"/>
          <p14:tracePt t="48913" x="7340600" y="2190750"/>
          <p14:tracePt t="49080" x="7346950" y="2190750"/>
          <p14:tracePt t="49112" x="7353300" y="2190750"/>
          <p14:tracePt t="49129" x="7366000" y="2190750"/>
          <p14:tracePt t="49137" x="7372350" y="2197100"/>
          <p14:tracePt t="49148" x="7378700" y="2197100"/>
          <p14:tracePt t="49165" x="7397750" y="2197100"/>
          <p14:tracePt t="49181" x="7423150" y="2197100"/>
          <p14:tracePt t="49198" x="7435850" y="2197100"/>
          <p14:tracePt t="49214" x="7442200" y="2197100"/>
          <p14:tracePt t="49233" x="7448550" y="2197100"/>
          <p14:tracePt t="49248" x="7454900" y="2197100"/>
          <p14:tracePt t="49368" x="7454900" y="2203450"/>
          <p14:tracePt t="49386" x="7461250" y="2203450"/>
          <p14:tracePt t="49401" x="7467600" y="2203450"/>
          <p14:tracePt t="49409" x="7473950" y="2203450"/>
          <p14:tracePt t="49417" x="7480300" y="2203450"/>
          <p14:tracePt t="49431" x="7486650" y="2203450"/>
          <p14:tracePt t="49448" x="7499350" y="2203450"/>
          <p14:tracePt t="50865" x="7505700" y="2203450"/>
          <p14:tracePt t="50873" x="7518400" y="2209800"/>
          <p14:tracePt t="50881" x="7531100" y="2216150"/>
          <p14:tracePt t="50898" x="7543800" y="2222500"/>
          <p14:tracePt t="50915" x="7556500" y="2235200"/>
          <p14:tracePt t="50931" x="7562850" y="2241550"/>
          <p14:tracePt t="50948" x="7581900" y="2241550"/>
          <p14:tracePt t="50964" x="7607300" y="2247900"/>
          <p14:tracePt t="50981" x="7632700" y="2247900"/>
          <p14:tracePt t="50998" x="7658100" y="2247900"/>
          <p14:tracePt t="51015" x="7696200" y="2247900"/>
          <p14:tracePt t="51031" x="7785100" y="2222500"/>
          <p14:tracePt t="51048" x="7861300" y="2190750"/>
          <p14:tracePt t="51065" x="7912100" y="2146300"/>
          <p14:tracePt t="51081" x="7912100" y="2063750"/>
          <p14:tracePt t="51098" x="7893050" y="1974850"/>
          <p14:tracePt t="51115" x="7861300" y="1955800"/>
          <p14:tracePt t="51131" x="7854950" y="1949450"/>
          <p14:tracePt t="51148" x="7848600" y="1949450"/>
          <p14:tracePt t="51165" x="7835900" y="1943100"/>
          <p14:tracePt t="51181" x="7785100" y="1943100"/>
          <p14:tracePt t="51198" x="7740650" y="1943100"/>
          <p14:tracePt t="51215" x="7689850" y="1943100"/>
          <p14:tracePt t="51231" x="7677150" y="1943100"/>
          <p14:tracePt t="51248" x="7664450" y="1943100"/>
          <p14:tracePt t="51265" x="7651750" y="1943100"/>
          <p14:tracePt t="51281" x="7632700" y="1962150"/>
          <p14:tracePt t="51298" x="7575550" y="2006600"/>
          <p14:tracePt t="51315" x="7550150" y="2038350"/>
          <p14:tracePt t="51331" x="7518400" y="2051050"/>
          <p14:tracePt t="51348" x="7505700" y="2057400"/>
          <p14:tracePt t="51364" x="7499350" y="2057400"/>
          <p14:tracePt t="51381" x="7499350" y="2063750"/>
          <p14:tracePt t="51398" x="7499350" y="2076450"/>
          <p14:tracePt t="51415" x="7499350" y="2095500"/>
          <p14:tracePt t="51431" x="7499350" y="2101850"/>
          <p14:tracePt t="51448" x="7499350" y="2108200"/>
          <p14:tracePt t="51465" x="7512050" y="2114550"/>
          <p14:tracePt t="51482" x="7524750" y="2120900"/>
          <p14:tracePt t="51498" x="7562850" y="2120900"/>
          <p14:tracePt t="51515" x="7588250" y="2133600"/>
          <p14:tracePt t="51531" x="7645400" y="2139950"/>
          <p14:tracePt t="51548" x="7664450" y="2152650"/>
          <p14:tracePt t="51565" x="7677150" y="2152650"/>
          <p14:tracePt t="51581" x="7689850" y="2152650"/>
          <p14:tracePt t="51598" x="7696200" y="2152650"/>
          <p14:tracePt t="51673" x="7696200" y="2146300"/>
          <p14:tracePt t="51681" x="7689850" y="2133600"/>
          <p14:tracePt t="51689" x="7689850" y="2127250"/>
          <p14:tracePt t="51698" x="7689850" y="2114550"/>
          <p14:tracePt t="51715" x="7677150" y="2082800"/>
          <p14:tracePt t="51731" x="7670800" y="2063750"/>
          <p14:tracePt t="51748" x="7664450" y="2051050"/>
          <p14:tracePt t="51777" x="7658100" y="2051050"/>
          <p14:tracePt t="51785" x="7651750" y="2051050"/>
          <p14:tracePt t="51801" x="7645400" y="2051050"/>
          <p14:tracePt t="51815" x="7639050" y="2051050"/>
          <p14:tracePt t="51831" x="7626350" y="2051050"/>
          <p14:tracePt t="51848" x="7600950" y="2051050"/>
          <p14:tracePt t="51865" x="7569200" y="2051050"/>
          <p14:tracePt t="51881" x="7556500" y="2063750"/>
          <p14:tracePt t="51898" x="7537450" y="2089150"/>
          <p14:tracePt t="51915" x="7518400" y="2120900"/>
          <p14:tracePt t="51932" x="7518400" y="2139950"/>
          <p14:tracePt t="51948" x="7518400" y="2165350"/>
          <p14:tracePt t="51965" x="7524750" y="2184400"/>
          <p14:tracePt t="51981" x="7543800" y="2197100"/>
          <p14:tracePt t="51998" x="7569200" y="2197100"/>
          <p14:tracePt t="52015" x="7581900" y="2197100"/>
          <p14:tracePt t="52031" x="7607300" y="2197100"/>
          <p14:tracePt t="52048" x="7626350" y="2197100"/>
          <p14:tracePt t="52065" x="7645400" y="2178050"/>
          <p14:tracePt t="52081" x="7645400" y="2146300"/>
          <p14:tracePt t="52098" x="7645400" y="2120900"/>
          <p14:tracePt t="52115" x="7639050" y="2101850"/>
          <p14:tracePt t="52131" x="7620000" y="2101850"/>
          <p14:tracePt t="52148" x="7588250" y="2101850"/>
          <p14:tracePt t="52165" x="7562850" y="2101850"/>
          <p14:tracePt t="52181" x="7550150" y="2101850"/>
          <p14:tracePt t="52198" x="7543800" y="2101850"/>
          <p14:tracePt t="52215" x="7543800" y="2114550"/>
          <p14:tracePt t="52231" x="7550150" y="2133600"/>
          <p14:tracePt t="52248" x="7569200" y="2152650"/>
          <p14:tracePt t="52265" x="7594600" y="2171700"/>
          <p14:tracePt t="52281" x="7613650" y="2178050"/>
          <p14:tracePt t="52298" x="7632700" y="2178050"/>
          <p14:tracePt t="52315" x="7639050" y="2178050"/>
          <p14:tracePt t="52331" x="7645400" y="2165350"/>
          <p14:tracePt t="52348" x="7658100" y="2139950"/>
          <p14:tracePt t="52365" x="7664450" y="2114550"/>
          <p14:tracePt t="52382" x="7670800" y="2101850"/>
          <p14:tracePt t="52398" x="7664450" y="2095500"/>
          <p14:tracePt t="52415" x="7651750" y="2089150"/>
          <p14:tracePt t="52431" x="7639050" y="2089150"/>
          <p14:tracePt t="52448" x="7626350" y="2089150"/>
          <p14:tracePt t="52465" x="7600950" y="2101850"/>
          <p14:tracePt t="52481" x="7600950" y="2114550"/>
          <p14:tracePt t="52498" x="7600950" y="2127250"/>
          <p14:tracePt t="52515" x="7607300" y="2133600"/>
          <p14:tracePt t="52531" x="7613650" y="2146300"/>
          <p14:tracePt t="52548" x="7632700" y="2146300"/>
          <p14:tracePt t="52565" x="7645400" y="2152650"/>
          <p14:tracePt t="52581" x="7651750" y="2152650"/>
          <p14:tracePt t="52657" x="7639050" y="2152650"/>
          <p14:tracePt t="52665" x="7639050" y="2146300"/>
          <p14:tracePt t="52681" x="7632700" y="2146300"/>
          <p14:tracePt t="53017" x="7620000" y="2146300"/>
          <p14:tracePt t="53025" x="7613650" y="2146300"/>
          <p14:tracePt t="53033" x="7607300" y="2146300"/>
          <p14:tracePt t="53048" x="7594600" y="2146300"/>
          <p14:tracePt t="53065" x="7569200" y="2146300"/>
          <p14:tracePt t="53081" x="7562850" y="2146300"/>
          <p14:tracePt t="53289" x="7569200" y="2146300"/>
          <p14:tracePt t="53505" x="7562850" y="2139950"/>
          <p14:tracePt t="53513" x="7556500" y="2139950"/>
          <p14:tracePt t="53529" x="7550150" y="2139950"/>
          <p14:tracePt t="53537" x="7537450" y="2139950"/>
          <p14:tracePt t="53548" x="7518400" y="2139950"/>
          <p14:tracePt t="53565" x="7480300" y="2133600"/>
          <p14:tracePt t="53581" x="7410450" y="2133600"/>
          <p14:tracePt t="53598" x="7359650" y="2133600"/>
          <p14:tracePt t="53615" x="7340600" y="2133600"/>
          <p14:tracePt t="53631" x="7321550" y="2133600"/>
          <p14:tracePt t="53648" x="7296150" y="2133600"/>
          <p14:tracePt t="53665" x="7251700" y="2133600"/>
          <p14:tracePt t="53681" x="7162800" y="2133600"/>
          <p14:tracePt t="53698" x="7042150" y="2133600"/>
          <p14:tracePt t="53715" x="6985000" y="2133600"/>
          <p14:tracePt t="53731" x="6959600" y="2133600"/>
          <p14:tracePt t="53748" x="6953250" y="2133600"/>
          <p14:tracePt t="53765" x="6940550" y="2127250"/>
          <p14:tracePt t="53781" x="6934200" y="2127250"/>
          <p14:tracePt t="53801" x="6927850" y="2127250"/>
          <p14:tracePt t="53815" x="6921500" y="2127250"/>
          <p14:tracePt t="53831" x="6915150" y="2127250"/>
          <p14:tracePt t="53848" x="6908800" y="2120900"/>
          <p14:tracePt t="53865" x="6877050" y="2114550"/>
          <p14:tracePt t="53882" x="6858000" y="2114550"/>
          <p14:tracePt t="53898" x="6851650" y="2114550"/>
          <p14:tracePt t="53915" x="6838950" y="2114550"/>
          <p14:tracePt t="53937" x="6832600" y="2114550"/>
          <p14:tracePt t="53953" x="6826250" y="2114550"/>
          <p14:tracePt t="54289" x="6832600" y="2114550"/>
          <p14:tracePt t="54297" x="6838950" y="2114550"/>
          <p14:tracePt t="54305" x="6845300" y="2114550"/>
          <p14:tracePt t="54315" x="6851650" y="2114550"/>
          <p14:tracePt t="54331" x="6864350" y="2114550"/>
          <p14:tracePt t="54348" x="6870700" y="2114550"/>
          <p14:tracePt t="54365" x="6883400" y="2114550"/>
          <p14:tracePt t="54381" x="6908800" y="2114550"/>
          <p14:tracePt t="54398" x="6927850" y="2114550"/>
          <p14:tracePt t="54415" x="6946900" y="2114550"/>
          <p14:tracePt t="54431" x="6965950" y="2114550"/>
          <p14:tracePt t="54448" x="6978650" y="2114550"/>
          <p14:tracePt t="54465" x="6997700" y="2114550"/>
          <p14:tracePt t="54482" x="7004050" y="2114550"/>
          <p14:tracePt t="54498" x="7016750" y="2114550"/>
          <p14:tracePt t="54521" x="7023100" y="2114550"/>
          <p14:tracePt t="54537" x="7029450" y="2114550"/>
          <p14:tracePt t="54548" x="7042150" y="2114550"/>
          <p14:tracePt t="54565" x="7054850" y="2114550"/>
          <p14:tracePt t="54582" x="7067550" y="2114550"/>
          <p14:tracePt t="54598" x="7105650" y="2114550"/>
          <p14:tracePt t="54615" x="7181850" y="2114550"/>
          <p14:tracePt t="54631" x="7270750" y="2114550"/>
          <p14:tracePt t="54648" x="7289800" y="2114550"/>
          <p14:tracePt t="54665" x="7296150" y="2114550"/>
          <p14:tracePt t="54729" x="7296150" y="2108200"/>
          <p14:tracePt t="54841" x="7283450" y="2108200"/>
          <p14:tracePt t="54849" x="7277100" y="2108200"/>
          <p14:tracePt t="54857" x="7270750" y="2108200"/>
          <p14:tracePt t="54865" x="7264400" y="2108200"/>
          <p14:tracePt t="54881" x="7232650" y="2108200"/>
          <p14:tracePt t="54898" x="7194550" y="2108200"/>
          <p14:tracePt t="54915" x="7137400" y="2108200"/>
          <p14:tracePt t="54931" x="7080250" y="2108200"/>
          <p14:tracePt t="54948" x="7061200" y="2108200"/>
          <p14:tracePt t="54965" x="7029450" y="2108200"/>
          <p14:tracePt t="54981" x="7016750" y="2108200"/>
          <p14:tracePt t="54998" x="6997700" y="2108200"/>
          <p14:tracePt t="55015" x="6985000" y="2108200"/>
          <p14:tracePt t="55032" x="6978650" y="2108200"/>
          <p14:tracePt t="55048" x="6972300" y="2108200"/>
          <p14:tracePt t="55169" x="6978650" y="2108200"/>
          <p14:tracePt t="55177" x="6985000" y="2108200"/>
          <p14:tracePt t="55185" x="6997700" y="2108200"/>
          <p14:tracePt t="55198" x="7035800" y="2108200"/>
          <p14:tracePt t="55215" x="7175500" y="2108200"/>
          <p14:tracePt t="55231" x="7321550" y="2114550"/>
          <p14:tracePt t="55248" x="7366000" y="2114550"/>
          <p14:tracePt t="55321" x="7372350" y="2114550"/>
          <p14:tracePt t="55337" x="7378700" y="2114550"/>
          <p14:tracePt t="55353" x="7385050" y="2114550"/>
          <p14:tracePt t="55361" x="7391400" y="2114550"/>
          <p14:tracePt t="55369" x="7397750" y="2114550"/>
          <p14:tracePt t="55381" x="7404100" y="2114550"/>
          <p14:tracePt t="55398" x="7416800" y="2114550"/>
          <p14:tracePt t="55415" x="7423150" y="2114550"/>
          <p14:tracePt t="55432" x="7429500" y="2114550"/>
          <p14:tracePt t="55561" x="7416800" y="2114550"/>
          <p14:tracePt t="55569" x="7410450" y="2114550"/>
          <p14:tracePt t="55581" x="7391400" y="2114550"/>
          <p14:tracePt t="55598" x="7346950" y="2114550"/>
          <p14:tracePt t="55615" x="7289800" y="2114550"/>
          <p14:tracePt t="55631" x="7213600" y="2114550"/>
          <p14:tracePt t="55648" x="7150100" y="2114550"/>
          <p14:tracePt t="55665" x="7023100" y="2108200"/>
          <p14:tracePt t="55682" x="6991350" y="2108200"/>
          <p14:tracePt t="55698" x="6953250" y="2108200"/>
          <p14:tracePt t="55715" x="6908800" y="2108200"/>
          <p14:tracePt t="55732" x="6877050" y="2108200"/>
          <p14:tracePt t="55748" x="6819900" y="2101850"/>
          <p14:tracePt t="55765" x="6800850" y="2101850"/>
          <p14:tracePt t="55781" x="6756400" y="2101850"/>
          <p14:tracePt t="55921" x="6750050" y="2101850"/>
          <p14:tracePt t="55929" x="6737350" y="2095500"/>
          <p14:tracePt t="55937" x="6718300" y="2095500"/>
          <p14:tracePt t="55948" x="6711950" y="2095500"/>
          <p14:tracePt t="55965" x="6680200" y="2095500"/>
          <p14:tracePt t="55982" x="6527800" y="2095500"/>
          <p14:tracePt t="55998" x="6318250" y="2101850"/>
          <p14:tracePt t="56015" x="6032500" y="2101850"/>
          <p14:tracePt t="56032" x="5664200" y="2101850"/>
          <p14:tracePt t="56048" x="5448300" y="2089150"/>
          <p14:tracePt t="56065" x="5359400" y="2082800"/>
          <p14:tracePt t="56097" x="5353050" y="2082800"/>
          <p14:tracePt t="56105" x="5346700" y="2082800"/>
          <p14:tracePt t="56115" x="5314950" y="2082800"/>
          <p14:tracePt t="56132" x="5194300" y="2089150"/>
          <p14:tracePt t="56148" x="4876800" y="2089150"/>
          <p14:tracePt t="56165" x="4718050" y="2089150"/>
          <p14:tracePt t="56182" x="4692650" y="2089150"/>
          <p14:tracePt t="56198" x="4686300" y="2089150"/>
          <p14:tracePt t="56215" x="4679950" y="2089150"/>
          <p14:tracePt t="56265" x="4679950" y="2095500"/>
          <p14:tracePt t="56290" x="4686300" y="2095500"/>
          <p14:tracePt t="56337" x="4718050" y="2095500"/>
          <p14:tracePt t="56345" x="4730750" y="2095500"/>
          <p14:tracePt t="56353" x="4743450" y="2095500"/>
          <p14:tracePt t="56365" x="4762500" y="2095500"/>
          <p14:tracePt t="56382" x="4775200" y="2095500"/>
          <p14:tracePt t="56889" x="4775200" y="2101850"/>
          <p14:tracePt t="57049" x="4768850" y="2101850"/>
          <p14:tracePt t="57065" x="4762500" y="2101850"/>
          <p14:tracePt t="57075" x="4762500" y="2108200"/>
          <p14:tracePt t="57633" x="4718050" y="2108200"/>
          <p14:tracePt t="57643" x="4654550" y="2108200"/>
          <p14:tracePt t="57653" x="4572000" y="2108200"/>
          <p14:tracePt t="57666" x="4445000" y="2114550"/>
          <p14:tracePt t="57682" x="4425950" y="2114550"/>
          <p14:tracePt t="57699" x="4419600" y="2114550"/>
          <p14:tracePt t="57716" x="4432300" y="2114550"/>
          <p14:tracePt t="57733" x="4521200" y="2114550"/>
          <p14:tracePt t="57749" x="4527550" y="2114550"/>
          <p14:tracePt t="57970" x="4533900" y="2114550"/>
          <p14:tracePt t="57979" x="4540250" y="2120900"/>
          <p14:tracePt t="57993" x="4540250" y="2127250"/>
          <p14:tracePt t="58025" x="4533900" y="2127250"/>
          <p14:tracePt t="58042" x="4521200" y="2127250"/>
          <p14:tracePt t="58050" x="4508500" y="2139950"/>
          <p14:tracePt t="58066" x="4495800" y="2139950"/>
          <p14:tracePt t="58083" x="4476750" y="2139950"/>
          <p14:tracePt t="58099" x="4425950" y="2139950"/>
          <p14:tracePt t="58115" x="4381500" y="2139950"/>
          <p14:tracePt t="58132" x="4337050" y="2139950"/>
          <p14:tracePt t="58148" x="4235450" y="2139950"/>
          <p14:tracePt t="58165" x="4191000" y="2139950"/>
          <p14:tracePt t="58183" x="4127500" y="2139950"/>
          <p14:tracePt t="58198" x="4044950" y="2139950"/>
          <p14:tracePt t="58215" x="3981450" y="2139950"/>
          <p14:tracePt t="58232" x="3949700" y="2139950"/>
          <p14:tracePt t="58248" x="3892550" y="2139950"/>
          <p14:tracePt t="58250" x="3879850" y="2133600"/>
          <p14:tracePt t="58265" x="3854450" y="2133600"/>
          <p14:tracePt t="58282" x="3848100" y="2133600"/>
          <p14:tracePt t="58299" x="3829050" y="2133600"/>
          <p14:tracePt t="58316" x="3803650" y="2133600"/>
          <p14:tracePt t="58332" x="3778250" y="2127250"/>
          <p14:tracePt t="58349" x="3727450" y="2120900"/>
          <p14:tracePt t="58365" x="3708400" y="2120900"/>
          <p14:tracePt t="58382" x="3683000" y="2114550"/>
          <p14:tracePt t="58399" x="3670300" y="2114550"/>
          <p14:tracePt t="58417" x="3663950" y="2114550"/>
          <p14:tracePt t="58465" x="3657600" y="2108200"/>
          <p14:tracePt t="58514" x="3651250" y="2108200"/>
          <p14:tracePt t="58538" x="3651250" y="2101850"/>
          <p14:tracePt t="58618" x="3644900" y="2101850"/>
          <p14:tracePt t="58642" x="3638550" y="2101850"/>
          <p14:tracePt t="58651" x="3632200" y="2101850"/>
          <p14:tracePt t="58666" x="3625850" y="2095500"/>
          <p14:tracePt t="58683" x="3613150" y="2095500"/>
          <p14:tracePt t="58699" x="3606800" y="2095500"/>
          <p14:tracePt t="58715" x="3600450" y="2095500"/>
          <p14:tracePt t="58732" x="3594100" y="2095500"/>
          <p14:tracePt t="58793" x="3587750" y="2089150"/>
          <p14:tracePt t="58841" x="3581400" y="2082800"/>
          <p14:tracePt t="58876" x="3575050" y="2082800"/>
          <p14:tracePt t="58885" x="3568700" y="2076450"/>
          <p14:tracePt t="58906" x="3562350" y="2076450"/>
          <p14:tracePt t="58922" x="3556000" y="2076450"/>
          <p14:tracePt t="58932" x="3549650" y="2076450"/>
          <p14:tracePt t="58949" x="3543300" y="2070100"/>
          <p14:tracePt t="58965" x="3530600" y="2070100"/>
          <p14:tracePt t="58982" x="3517900" y="2063750"/>
          <p14:tracePt t="58999" x="3505200" y="2063750"/>
          <p14:tracePt t="59015" x="3498850" y="2063750"/>
          <p14:tracePt t="59032" x="3492500" y="2063750"/>
          <p14:tracePt t="59089" x="3486150" y="2063750"/>
          <p14:tracePt t="59361" x="3498850" y="2063750"/>
          <p14:tracePt t="59369" x="3505200" y="2063750"/>
          <p14:tracePt t="59385" x="3517900" y="2063750"/>
          <p14:tracePt t="59417" x="3524250" y="2063750"/>
          <p14:tracePt t="59441" x="3530600" y="2063750"/>
          <p14:tracePt t="59449" x="3536950" y="2063750"/>
          <p14:tracePt t="59482" x="3543300" y="2063750"/>
          <p14:tracePt t="59497" x="3549650" y="2063750"/>
          <p14:tracePt t="59506" x="3556000" y="2063750"/>
          <p14:tracePt t="59516" x="3568700" y="2063750"/>
          <p14:tracePt t="59532" x="3587750" y="2063750"/>
          <p14:tracePt t="59549" x="3594100" y="2063750"/>
          <p14:tracePt t="59566" x="3600450" y="2063750"/>
          <p14:tracePt t="59582" x="3606800" y="2063750"/>
          <p14:tracePt t="59601" x="3613150" y="2063750"/>
          <p14:tracePt t="59617" x="3619500" y="2063750"/>
          <p14:tracePt t="59641" x="3625850" y="2063750"/>
          <p14:tracePt t="59657" x="3632200" y="2057400"/>
          <p14:tracePt t="59697" x="3638550" y="2057400"/>
          <p14:tracePt t="59729" x="3644900" y="2057400"/>
          <p14:tracePt t="59739" x="3651250" y="2051050"/>
          <p14:tracePt t="59749" x="3651250" y="2044700"/>
          <p14:tracePt t="59766" x="3651250" y="2038350"/>
          <p14:tracePt t="59783" x="3657600" y="2038350"/>
          <p14:tracePt t="59803" x="3663950" y="2032000"/>
          <p14:tracePt t="59816" x="3676650" y="2032000"/>
          <p14:tracePt t="59833" x="3695700" y="2019300"/>
          <p14:tracePt t="59849" x="3695700" y="2012950"/>
          <p14:tracePt t="59866" x="3695700" y="2006600"/>
          <p14:tracePt t="59882" x="3695700" y="1993900"/>
          <p14:tracePt t="59969" x="3689350" y="1993900"/>
          <p14:tracePt t="59993" x="3683000" y="1993900"/>
          <p14:tracePt t="60009" x="3676650" y="1993900"/>
          <p14:tracePt t="60025" x="3670300" y="1993900"/>
          <p14:tracePt t="60049" x="3663950" y="1993900"/>
          <p14:tracePt t="60073" x="3663950" y="2000250"/>
          <p14:tracePt t="60081" x="3657600" y="2019300"/>
          <p14:tracePt t="60099" x="3651250" y="2038350"/>
          <p14:tracePt t="60116" x="3651250" y="2051050"/>
          <p14:tracePt t="60132" x="3651250" y="2057400"/>
          <p14:tracePt t="60153" x="3657600" y="2057400"/>
          <p14:tracePt t="60166" x="3663950" y="2057400"/>
          <p14:tracePt t="60182" x="3676650" y="2057400"/>
          <p14:tracePt t="60199" x="3689350" y="2051050"/>
          <p14:tracePt t="60216" x="3708400" y="2025650"/>
          <p14:tracePt t="60233" x="3721100" y="2012950"/>
          <p14:tracePt t="60249" x="3721100" y="1987550"/>
          <p14:tracePt t="60266" x="3708400" y="1981200"/>
          <p14:tracePt t="60282" x="3702050" y="1974850"/>
          <p14:tracePt t="60305" x="3689350" y="1974850"/>
          <p14:tracePt t="60321" x="3683000" y="1974850"/>
          <p14:tracePt t="60337" x="3676650" y="1974850"/>
          <p14:tracePt t="60349" x="3670300" y="1974850"/>
          <p14:tracePt t="60366" x="3663950" y="1974850"/>
          <p14:tracePt t="60382" x="3657600" y="1981200"/>
          <p14:tracePt t="60399" x="3644900" y="2006600"/>
          <p14:tracePt t="60416" x="3644900" y="2019300"/>
          <p14:tracePt t="60441" x="3657600" y="2019300"/>
          <p14:tracePt t="60449" x="3663950" y="2019300"/>
          <p14:tracePt t="60466" x="3689350" y="2019300"/>
          <p14:tracePt t="60482" x="3721100" y="2019300"/>
          <p14:tracePt t="60498" x="3740150" y="2006600"/>
          <p14:tracePt t="60515" x="3740150" y="1987550"/>
          <p14:tracePt t="60532" x="3727450" y="1968500"/>
          <p14:tracePt t="60549" x="3702050" y="1955800"/>
          <p14:tracePt t="60565" x="3676650" y="1949450"/>
          <p14:tracePt t="60582" x="3670300" y="1949450"/>
          <p14:tracePt t="60599" x="3657600" y="1949450"/>
          <p14:tracePt t="60615" x="3651250" y="1962150"/>
          <p14:tracePt t="60632" x="3644900" y="1981200"/>
          <p14:tracePt t="60650" x="3651250" y="1987550"/>
          <p14:tracePt t="60666" x="3663950" y="1993900"/>
          <p14:tracePt t="60683" x="3689350" y="1993900"/>
          <p14:tracePt t="60699" x="3708400" y="1993900"/>
          <p14:tracePt t="60716" x="3721100" y="1993900"/>
          <p14:tracePt t="60733" x="3727450" y="1981200"/>
          <p14:tracePt t="60749" x="3727450" y="1962150"/>
          <p14:tracePt t="60766" x="3708400" y="1962150"/>
          <p14:tracePt t="60782" x="3695700" y="1955800"/>
          <p14:tracePt t="60799" x="3683000" y="1955800"/>
          <p14:tracePt t="60816" x="3676650" y="1955800"/>
          <p14:tracePt t="60832" x="3670300" y="1955800"/>
          <p14:tracePt t="60849" x="3670300" y="1962150"/>
          <p14:tracePt t="60882" x="3670300" y="1968500"/>
          <p14:tracePt t="60897" x="3683000" y="1968500"/>
          <p14:tracePt t="60905" x="3689350" y="1968500"/>
          <p14:tracePt t="60916" x="3695700" y="1968500"/>
          <p14:tracePt t="60933" x="3714750" y="1968500"/>
          <p14:tracePt t="60949" x="3727450" y="1968500"/>
          <p14:tracePt t="60965" x="3733800" y="1968500"/>
          <p14:tracePt t="61017" x="3740150" y="1968500"/>
          <p14:tracePt t="61202" x="3746500" y="1974850"/>
          <p14:tracePt t="61211" x="3752850" y="1974850"/>
          <p14:tracePt t="61222" x="3752850" y="1981200"/>
          <p14:tracePt t="61232" x="3752850" y="1987550"/>
          <p14:tracePt t="61250" x="3765550" y="2101850"/>
          <p14:tracePt t="61266" x="3771900" y="2216150"/>
          <p14:tracePt t="61282" x="3752850" y="2381250"/>
          <p14:tracePt t="61299" x="3689350" y="2673350"/>
          <p14:tracePt t="61316" x="3663950" y="2895600"/>
          <p14:tracePt t="61332" x="3663950" y="3136900"/>
          <p14:tracePt t="61349" x="3657600" y="3321050"/>
          <p14:tracePt t="61366" x="3657600" y="3403600"/>
          <p14:tracePt t="61382" x="3663950" y="3479800"/>
          <p14:tracePt t="61399" x="3670300" y="3536950"/>
          <p14:tracePt t="61416" x="3676650" y="3556000"/>
          <p14:tracePt t="61432" x="3676650" y="3600450"/>
          <p14:tracePt t="61450" x="3676650" y="3651250"/>
          <p14:tracePt t="61466" x="3663950" y="3683000"/>
          <p14:tracePt t="61482" x="3651250" y="3695700"/>
          <p14:tracePt t="61499" x="3644900" y="3708400"/>
          <p14:tracePt t="61515" x="3638550" y="3721100"/>
          <p14:tracePt t="61532" x="3638550" y="3746500"/>
          <p14:tracePt t="61549" x="3644900" y="3778250"/>
          <p14:tracePt t="61565" x="3651250" y="3879850"/>
          <p14:tracePt t="61582" x="3657600" y="3994150"/>
          <p14:tracePt t="61598" x="3670300" y="4159250"/>
          <p14:tracePt t="61615" x="3676650" y="4292600"/>
          <p14:tracePt t="61632" x="3683000" y="4349750"/>
          <p14:tracePt t="61650" x="3683000" y="4425950"/>
          <p14:tracePt t="61665" x="3695700" y="4445000"/>
          <p14:tracePt t="61682" x="3708400" y="4476750"/>
          <p14:tracePt t="61698" x="3721100" y="4508500"/>
          <p14:tracePt t="61716" x="3721100" y="4533900"/>
          <p14:tracePt t="61733" x="3733800" y="4552950"/>
          <p14:tracePt t="61749" x="3790950" y="4603750"/>
          <p14:tracePt t="61766" x="3886200" y="4660900"/>
          <p14:tracePt t="61782" x="3987800" y="4711700"/>
          <p14:tracePt t="61799" x="4171950" y="4749800"/>
          <p14:tracePt t="61816" x="4394200" y="4787900"/>
          <p14:tracePt t="61832" x="4622800" y="4813300"/>
          <p14:tracePt t="61850" x="4762500" y="4819650"/>
          <p14:tracePt t="61866" x="4775200" y="4813300"/>
          <p14:tracePt t="61882" x="4775200" y="4724400"/>
          <p14:tracePt t="61899" x="4679950" y="4559300"/>
          <p14:tracePt t="61916" x="4629150" y="4362450"/>
          <p14:tracePt t="61932" x="4578350" y="4248150"/>
          <p14:tracePt t="62265" x="4578350" y="4254500"/>
          <p14:tracePt t="62298" x="4578350" y="4260850"/>
          <p14:tracePt t="62314" x="4578350" y="4267200"/>
          <p14:tracePt t="62324" x="4578350" y="4273550"/>
          <p14:tracePt t="62498" x="4591050" y="4273550"/>
          <p14:tracePt t="62507" x="4610100" y="4273550"/>
          <p14:tracePt t="62522" x="4622800" y="4273550"/>
          <p14:tracePt t="62537" x="4629150" y="4273550"/>
          <p14:tracePt t="62549" x="4635500" y="4273550"/>
          <p14:tracePt t="62566" x="4641850" y="4273550"/>
          <p14:tracePt t="62582" x="4648200" y="4273550"/>
          <p14:tracePt t="62673" x="4654550" y="4273550"/>
          <p14:tracePt t="62690" x="4667250" y="4273550"/>
          <p14:tracePt t="62697" x="4673600" y="4273550"/>
          <p14:tracePt t="62705" x="4679950" y="4273550"/>
          <p14:tracePt t="62715" x="4692650" y="4273550"/>
          <p14:tracePt t="62732" x="4711700" y="4273550"/>
          <p14:tracePt t="62749" x="4724400" y="4273550"/>
          <p14:tracePt t="62766" x="4737100" y="4273550"/>
          <p14:tracePt t="62783" x="4749800" y="4273550"/>
          <p14:tracePt t="90859" x="4749800" y="4267200"/>
          <p14:tracePt t="90868" x="4705350" y="4203700"/>
          <p14:tracePt t="90884" x="4165600" y="3448050"/>
          <p14:tracePt t="90900" x="3562350" y="2266950"/>
          <p14:tracePt t="90917" x="2863850" y="1263650"/>
          <p14:tracePt t="90934" x="2273300" y="533400"/>
          <p14:tracePt t="90950" x="1638300" y="0"/>
          <p14:tracePt t="90967" x="984250" y="0"/>
          <p14:tracePt t="90984" x="495300" y="0"/>
          <p14:tracePt t="91000" x="311150" y="0"/>
          <p14:tracePt t="91017" x="285750" y="0"/>
          <p14:tracePt t="91059" x="279400" y="0"/>
          <p14:tracePt t="91068" x="266700" y="0"/>
          <p14:tracePt t="91084" x="247650" y="0"/>
          <p14:tracePt t="91101" x="234950" y="0"/>
          <p14:tracePt t="91117" x="196850" y="0"/>
          <p14:tracePt t="91134" x="1270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 smtClean="0"/>
              <a:t>Zone Sampling </a:t>
            </a:r>
            <a:endParaRPr lang="en-US" b="1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458200" cy="4114800"/>
          </a:xfrm>
        </p:spPr>
        <p:txBody>
          <a:bodyPr/>
          <a:lstStyle/>
          <a:p>
            <a:r>
              <a:rPr lang="en-US" dirty="0"/>
              <a:t>Used where management may be different across a field</a:t>
            </a:r>
          </a:p>
          <a:p>
            <a:pPr lvl="4"/>
            <a:endParaRPr lang="en-US" dirty="0"/>
          </a:p>
          <a:p>
            <a:r>
              <a:rPr lang="en-US" dirty="0"/>
              <a:t>Zone borders and/or sampling points can be </a:t>
            </a:r>
            <a:r>
              <a:rPr lang="en-US" dirty="0" err="1"/>
              <a:t>georeferenced</a:t>
            </a:r>
            <a:endParaRPr lang="en-US" dirty="0"/>
          </a:p>
          <a:p>
            <a:pPr lvl="4"/>
            <a:endParaRPr lang="en-US" dirty="0"/>
          </a:p>
          <a:p>
            <a:r>
              <a:rPr lang="en-US" dirty="0" smtClean="0"/>
              <a:t>Pros &amp; Cons</a:t>
            </a:r>
            <a:endParaRPr lang="en-US" dirty="0"/>
          </a:p>
          <a:p>
            <a:pPr lvl="1">
              <a:buSzTx/>
              <a:buFontTx/>
              <a:buChar char="•"/>
            </a:pPr>
            <a:r>
              <a:rPr lang="en-US" dirty="0"/>
              <a:t>Provides an assessment of variability better than whole field, not as good as grid</a:t>
            </a:r>
          </a:p>
          <a:p>
            <a:pPr lvl="1">
              <a:buSzTx/>
              <a:buFontTx/>
              <a:buChar char="•"/>
            </a:pPr>
            <a:r>
              <a:rPr lang="en-US" dirty="0"/>
              <a:t>Cost Effective</a:t>
            </a:r>
          </a:p>
        </p:txBody>
      </p:sp>
    </p:spTree>
    <p:extLst>
      <p:ext uri="{BB962C8B-B14F-4D97-AF65-F5344CB8AC3E}">
        <p14:creationId xmlns:p14="http://schemas.microsoft.com/office/powerpoint/2010/main" val="29571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Zone Sampling</a:t>
            </a:r>
            <a:endParaRPr lang="en-US" b="1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Zone delineation – based on knowledge of the field</a:t>
            </a:r>
          </a:p>
          <a:p>
            <a:pPr lvl="1"/>
            <a:r>
              <a:rPr lang="en-US" dirty="0"/>
              <a:t>Soil and/or yield maps</a:t>
            </a:r>
          </a:p>
          <a:p>
            <a:pPr lvl="1"/>
            <a:r>
              <a:rPr lang="en-US" dirty="0"/>
              <a:t>Topography/elevation map</a:t>
            </a:r>
          </a:p>
          <a:p>
            <a:pPr lvl="1"/>
            <a:r>
              <a:rPr lang="en-US" dirty="0" smtClean="0"/>
              <a:t>Past/present management </a:t>
            </a:r>
            <a:endParaRPr lang="en-US" dirty="0"/>
          </a:p>
          <a:p>
            <a:pPr lvl="1"/>
            <a:r>
              <a:rPr lang="en-US" dirty="0"/>
              <a:t>Nutrient maps from previous grid sampling</a:t>
            </a:r>
          </a:p>
          <a:p>
            <a:pPr lvl="4"/>
            <a:endParaRPr lang="en-US" dirty="0"/>
          </a:p>
          <a:p>
            <a:r>
              <a:rPr lang="en-US" dirty="0"/>
              <a:t>Follow whole field sampling intensity guidelines, considering the zone a field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0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/>
              <a:t>Zone Delineation </a:t>
            </a:r>
            <a:endParaRPr lang="en-US" b="1" dirty="0"/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blackWhite">
          <a:xfrm>
            <a:off x="1500311" y="3732213"/>
            <a:ext cx="2527300" cy="2022475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Clay Loam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blackWhite">
          <a:xfrm>
            <a:off x="3309938" y="1165225"/>
            <a:ext cx="2527300" cy="2022475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blackWhite">
          <a:xfrm>
            <a:off x="6118225" y="1165225"/>
            <a:ext cx="2527300" cy="2022475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tx2"/>
                </a:solidFill>
              </a:rPr>
              <a:t>Formerly 2 fields </a:t>
            </a:r>
          </a:p>
          <a:p>
            <a:pPr algn="ctr"/>
            <a:r>
              <a:rPr lang="en-US" sz="1800">
                <a:solidFill>
                  <a:schemeClr val="tx2"/>
                </a:solidFill>
              </a:rPr>
              <a:t>now all 1 field</a:t>
            </a:r>
          </a:p>
        </p:txBody>
      </p:sp>
      <p:sp>
        <p:nvSpPr>
          <p:cNvPr id="118791" name="Freeform 7"/>
          <p:cNvSpPr>
            <a:spLocks/>
          </p:cNvSpPr>
          <p:nvPr/>
        </p:nvSpPr>
        <p:spPr bwMode="blackWhite">
          <a:xfrm>
            <a:off x="1455861" y="3725863"/>
            <a:ext cx="1658938" cy="990600"/>
          </a:xfrm>
          <a:custGeom>
            <a:avLst/>
            <a:gdLst>
              <a:gd name="T0" fmla="*/ 30 w 1134"/>
              <a:gd name="T1" fmla="*/ 821 h 870"/>
              <a:gd name="T2" fmla="*/ 366 w 1134"/>
              <a:gd name="T3" fmla="*/ 725 h 870"/>
              <a:gd name="T4" fmla="*/ 606 w 1134"/>
              <a:gd name="T5" fmla="*/ 533 h 870"/>
              <a:gd name="T6" fmla="*/ 894 w 1134"/>
              <a:gd name="T7" fmla="*/ 341 h 870"/>
              <a:gd name="T8" fmla="*/ 1038 w 1134"/>
              <a:gd name="T9" fmla="*/ 149 h 870"/>
              <a:gd name="T10" fmla="*/ 1134 w 1134"/>
              <a:gd name="T11" fmla="*/ 5 h 870"/>
              <a:gd name="T12" fmla="*/ 35 w 1134"/>
              <a:gd name="T13" fmla="*/ 15 h 870"/>
              <a:gd name="T14" fmla="*/ 30 w 1134"/>
              <a:gd name="T15" fmla="*/ 821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4" h="870">
                <a:moveTo>
                  <a:pt x="30" y="821"/>
                </a:moveTo>
                <a:cubicBezTo>
                  <a:pt x="0" y="870"/>
                  <a:pt x="270" y="773"/>
                  <a:pt x="366" y="725"/>
                </a:cubicBezTo>
                <a:cubicBezTo>
                  <a:pt x="462" y="677"/>
                  <a:pt x="518" y="597"/>
                  <a:pt x="606" y="533"/>
                </a:cubicBezTo>
                <a:cubicBezTo>
                  <a:pt x="694" y="469"/>
                  <a:pt x="822" y="405"/>
                  <a:pt x="894" y="341"/>
                </a:cubicBezTo>
                <a:cubicBezTo>
                  <a:pt x="966" y="277"/>
                  <a:pt x="998" y="205"/>
                  <a:pt x="1038" y="149"/>
                </a:cubicBezTo>
                <a:cubicBezTo>
                  <a:pt x="1078" y="93"/>
                  <a:pt x="1048" y="149"/>
                  <a:pt x="1134" y="5"/>
                </a:cubicBezTo>
                <a:cubicBezTo>
                  <a:pt x="952" y="0"/>
                  <a:pt x="371" y="15"/>
                  <a:pt x="35" y="15"/>
                </a:cubicBezTo>
                <a:cubicBezTo>
                  <a:pt x="35" y="394"/>
                  <a:pt x="31" y="653"/>
                  <a:pt x="30" y="821"/>
                </a:cubicBezTo>
                <a:close/>
              </a:path>
            </a:pathLst>
          </a:custGeom>
          <a:solidFill>
            <a:schemeClr val="folHlink"/>
          </a:solidFill>
          <a:ln w="127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8792" name="Freeform 8"/>
          <p:cNvSpPr>
            <a:spLocks/>
          </p:cNvSpPr>
          <p:nvPr/>
        </p:nvSpPr>
        <p:spPr bwMode="blackWhite">
          <a:xfrm>
            <a:off x="3100511" y="5257801"/>
            <a:ext cx="927100" cy="485775"/>
          </a:xfrm>
          <a:custGeom>
            <a:avLst/>
            <a:gdLst>
              <a:gd name="T0" fmla="*/ 0 w 634"/>
              <a:gd name="T1" fmla="*/ 427 h 427"/>
              <a:gd name="T2" fmla="*/ 5 w 634"/>
              <a:gd name="T3" fmla="*/ 399 h 427"/>
              <a:gd name="T4" fmla="*/ 58 w 634"/>
              <a:gd name="T5" fmla="*/ 253 h 427"/>
              <a:gd name="T6" fmla="*/ 250 w 634"/>
              <a:gd name="T7" fmla="*/ 109 h 427"/>
              <a:gd name="T8" fmla="*/ 442 w 634"/>
              <a:gd name="T9" fmla="*/ 61 h 427"/>
              <a:gd name="T10" fmla="*/ 634 w 634"/>
              <a:gd name="T11" fmla="*/ 61 h 427"/>
              <a:gd name="T12" fmla="*/ 629 w 634"/>
              <a:gd name="T13" fmla="*/ 427 h 427"/>
              <a:gd name="T14" fmla="*/ 0 w 634"/>
              <a:gd name="T15" fmla="*/ 42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4" h="427">
                <a:moveTo>
                  <a:pt x="0" y="427"/>
                </a:moveTo>
                <a:lnTo>
                  <a:pt x="5" y="399"/>
                </a:lnTo>
                <a:cubicBezTo>
                  <a:pt x="15" y="370"/>
                  <a:pt x="17" y="301"/>
                  <a:pt x="58" y="253"/>
                </a:cubicBezTo>
                <a:cubicBezTo>
                  <a:pt x="99" y="205"/>
                  <a:pt x="186" y="141"/>
                  <a:pt x="250" y="109"/>
                </a:cubicBezTo>
                <a:cubicBezTo>
                  <a:pt x="314" y="77"/>
                  <a:pt x="378" y="69"/>
                  <a:pt x="442" y="61"/>
                </a:cubicBezTo>
                <a:cubicBezTo>
                  <a:pt x="506" y="53"/>
                  <a:pt x="603" y="0"/>
                  <a:pt x="634" y="61"/>
                </a:cubicBezTo>
                <a:lnTo>
                  <a:pt x="629" y="427"/>
                </a:lnTo>
                <a:lnTo>
                  <a:pt x="0" y="427"/>
                </a:lnTo>
                <a:close/>
              </a:path>
            </a:pathLst>
          </a:custGeom>
          <a:solidFill>
            <a:schemeClr val="accent2"/>
          </a:solidFill>
          <a:ln w="127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blackWhite">
          <a:xfrm>
            <a:off x="1695574" y="3921126"/>
            <a:ext cx="723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Sand</a:t>
            </a: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blackWhite">
          <a:xfrm>
            <a:off x="3325936" y="5427663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Clay</a:t>
            </a:r>
            <a:endParaRPr lang="en-US" sz="1800" dirty="0"/>
          </a:p>
        </p:txBody>
      </p:sp>
      <p:sp>
        <p:nvSpPr>
          <p:cNvPr id="118795" name="Rectangle 11"/>
          <p:cNvSpPr>
            <a:spLocks noChangeArrowheads="1"/>
          </p:cNvSpPr>
          <p:nvPr/>
        </p:nvSpPr>
        <p:spPr bwMode="blackWhite">
          <a:xfrm>
            <a:off x="3317875" y="2182813"/>
            <a:ext cx="2506663" cy="1004887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Never limed</a:t>
            </a: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blackWhite">
          <a:xfrm>
            <a:off x="3589338" y="1492250"/>
            <a:ext cx="2082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Limed </a:t>
            </a:r>
            <a:r>
              <a:rPr lang="en-US" sz="1800" dirty="0" smtClean="0">
                <a:solidFill>
                  <a:schemeClr val="tx2"/>
                </a:solidFill>
              </a:rPr>
              <a:t>4 </a:t>
            </a:r>
            <a:r>
              <a:rPr lang="en-US" sz="1800" dirty="0">
                <a:solidFill>
                  <a:schemeClr val="tx2"/>
                </a:solidFill>
              </a:rPr>
              <a:t>years ago</a:t>
            </a:r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blackWhite">
          <a:xfrm>
            <a:off x="7407275" y="1169988"/>
            <a:ext cx="6350" cy="20177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blackWhite">
          <a:xfrm>
            <a:off x="2043871" y="5737226"/>
            <a:ext cx="1313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 zones</a:t>
            </a: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blackWhite">
          <a:xfrm>
            <a:off x="3913823" y="3170238"/>
            <a:ext cx="1313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 zones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blackWhite">
          <a:xfrm>
            <a:off x="6774498" y="3170238"/>
            <a:ext cx="1313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 zones</a:t>
            </a:r>
          </a:p>
        </p:txBody>
      </p:sp>
      <p:sp>
        <p:nvSpPr>
          <p:cNvPr id="118801" name="Rectangle 17"/>
          <p:cNvSpPr>
            <a:spLocks noChangeArrowheads="1"/>
          </p:cNvSpPr>
          <p:nvPr/>
        </p:nvSpPr>
        <p:spPr bwMode="blackWhite">
          <a:xfrm>
            <a:off x="439620" y="1168400"/>
            <a:ext cx="2527300" cy="2024062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18802" name="Rectangle 18"/>
          <p:cNvSpPr>
            <a:spLocks noChangeArrowheads="1"/>
          </p:cNvSpPr>
          <p:nvPr/>
        </p:nvSpPr>
        <p:spPr bwMode="blackWhite">
          <a:xfrm>
            <a:off x="4538663" y="3738563"/>
            <a:ext cx="2527300" cy="2024062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blackWhite">
          <a:xfrm>
            <a:off x="439620" y="1168400"/>
            <a:ext cx="2519363" cy="1017587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15 T/a manure</a:t>
            </a:r>
          </a:p>
          <a:p>
            <a:pPr algn="ctr"/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last year</a:t>
            </a:r>
          </a:p>
        </p:txBody>
      </p:sp>
      <p:sp>
        <p:nvSpPr>
          <p:cNvPr id="118804" name="Text Box 20"/>
          <p:cNvSpPr txBox="1">
            <a:spLocks noChangeArrowheads="1"/>
          </p:cNvSpPr>
          <p:nvPr/>
        </p:nvSpPr>
        <p:spPr bwMode="blackWhite">
          <a:xfrm>
            <a:off x="1085733" y="2557462"/>
            <a:ext cx="1326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No manure</a:t>
            </a:r>
          </a:p>
        </p:txBody>
      </p:sp>
      <p:sp>
        <p:nvSpPr>
          <p:cNvPr id="118805" name="Freeform 21"/>
          <p:cNvSpPr>
            <a:spLocks/>
          </p:cNvSpPr>
          <p:nvPr/>
        </p:nvSpPr>
        <p:spPr bwMode="blackWhite">
          <a:xfrm>
            <a:off x="4545013" y="3738563"/>
            <a:ext cx="2520950" cy="923925"/>
          </a:xfrm>
          <a:custGeom>
            <a:avLst/>
            <a:gdLst>
              <a:gd name="T0" fmla="*/ 5 w 1723"/>
              <a:gd name="T1" fmla="*/ 0 h 811"/>
              <a:gd name="T2" fmla="*/ 0 w 1723"/>
              <a:gd name="T3" fmla="*/ 811 h 811"/>
              <a:gd name="T4" fmla="*/ 14 w 1723"/>
              <a:gd name="T5" fmla="*/ 806 h 811"/>
              <a:gd name="T6" fmla="*/ 254 w 1723"/>
              <a:gd name="T7" fmla="*/ 725 h 811"/>
              <a:gd name="T8" fmla="*/ 638 w 1723"/>
              <a:gd name="T9" fmla="*/ 509 h 811"/>
              <a:gd name="T10" fmla="*/ 1085 w 1723"/>
              <a:gd name="T11" fmla="*/ 240 h 811"/>
              <a:gd name="T12" fmla="*/ 1521 w 1723"/>
              <a:gd name="T13" fmla="*/ 110 h 811"/>
              <a:gd name="T14" fmla="*/ 1718 w 1723"/>
              <a:gd name="T15" fmla="*/ 58 h 811"/>
              <a:gd name="T16" fmla="*/ 1723 w 1723"/>
              <a:gd name="T17" fmla="*/ 0 h 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23" h="811">
                <a:moveTo>
                  <a:pt x="5" y="0"/>
                </a:moveTo>
                <a:lnTo>
                  <a:pt x="0" y="811"/>
                </a:lnTo>
                <a:lnTo>
                  <a:pt x="14" y="806"/>
                </a:lnTo>
                <a:cubicBezTo>
                  <a:pt x="56" y="792"/>
                  <a:pt x="150" y="774"/>
                  <a:pt x="254" y="725"/>
                </a:cubicBezTo>
                <a:cubicBezTo>
                  <a:pt x="358" y="676"/>
                  <a:pt x="500" y="590"/>
                  <a:pt x="638" y="509"/>
                </a:cubicBezTo>
                <a:cubicBezTo>
                  <a:pt x="776" y="428"/>
                  <a:pt x="938" y="307"/>
                  <a:pt x="1085" y="240"/>
                </a:cubicBezTo>
                <a:cubicBezTo>
                  <a:pt x="1232" y="173"/>
                  <a:pt x="1416" y="140"/>
                  <a:pt x="1521" y="110"/>
                </a:cubicBezTo>
                <a:lnTo>
                  <a:pt x="1718" y="58"/>
                </a:lnTo>
                <a:lnTo>
                  <a:pt x="1723" y="0"/>
                </a:lnTo>
              </a:path>
            </a:pathLst>
          </a:custGeom>
          <a:solidFill>
            <a:schemeClr val="accent2"/>
          </a:solidFill>
          <a:ln w="127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8806" name="Freeform 22"/>
          <p:cNvSpPr>
            <a:spLocks/>
          </p:cNvSpPr>
          <p:nvPr/>
        </p:nvSpPr>
        <p:spPr bwMode="blackWhite">
          <a:xfrm>
            <a:off x="4540250" y="4406900"/>
            <a:ext cx="2525713" cy="1355725"/>
          </a:xfrm>
          <a:custGeom>
            <a:avLst/>
            <a:gdLst>
              <a:gd name="T0" fmla="*/ 3 w 1726"/>
              <a:gd name="T1" fmla="*/ 1022 h 1190"/>
              <a:gd name="T2" fmla="*/ 0 w 1726"/>
              <a:gd name="T3" fmla="*/ 1014 h 1190"/>
              <a:gd name="T4" fmla="*/ 427 w 1726"/>
              <a:gd name="T5" fmla="*/ 867 h 1190"/>
              <a:gd name="T6" fmla="*/ 871 w 1726"/>
              <a:gd name="T7" fmla="*/ 634 h 1190"/>
              <a:gd name="T8" fmla="*/ 1230 w 1726"/>
              <a:gd name="T9" fmla="*/ 351 h 1190"/>
              <a:gd name="T10" fmla="*/ 1546 w 1726"/>
              <a:gd name="T11" fmla="*/ 136 h 1190"/>
              <a:gd name="T12" fmla="*/ 1726 w 1726"/>
              <a:gd name="T13" fmla="*/ 0 h 1190"/>
              <a:gd name="T14" fmla="*/ 1726 w 1726"/>
              <a:gd name="T15" fmla="*/ 1190 h 1190"/>
              <a:gd name="T16" fmla="*/ 3 w 1726"/>
              <a:gd name="T17" fmla="*/ 1185 h 1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26" h="1190">
                <a:moveTo>
                  <a:pt x="3" y="1022"/>
                </a:moveTo>
                <a:lnTo>
                  <a:pt x="0" y="1014"/>
                </a:lnTo>
                <a:cubicBezTo>
                  <a:pt x="71" y="988"/>
                  <a:pt x="282" y="931"/>
                  <a:pt x="427" y="867"/>
                </a:cubicBezTo>
                <a:cubicBezTo>
                  <a:pt x="572" y="803"/>
                  <a:pt x="737" y="720"/>
                  <a:pt x="871" y="634"/>
                </a:cubicBezTo>
                <a:cubicBezTo>
                  <a:pt x="1005" y="548"/>
                  <a:pt x="1117" y="433"/>
                  <a:pt x="1230" y="351"/>
                </a:cubicBezTo>
                <a:cubicBezTo>
                  <a:pt x="1342" y="268"/>
                  <a:pt x="1464" y="194"/>
                  <a:pt x="1546" y="136"/>
                </a:cubicBezTo>
                <a:lnTo>
                  <a:pt x="1726" y="0"/>
                </a:lnTo>
                <a:lnTo>
                  <a:pt x="1726" y="1190"/>
                </a:lnTo>
                <a:lnTo>
                  <a:pt x="3" y="1185"/>
                </a:lnTo>
              </a:path>
            </a:pathLst>
          </a:custGeom>
          <a:solidFill>
            <a:schemeClr val="folHlink"/>
          </a:solidFill>
          <a:ln w="127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blackWhite">
          <a:xfrm rot="-869802">
            <a:off x="4465466" y="3734484"/>
            <a:ext cx="14798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Gentle slope</a:t>
            </a:r>
          </a:p>
          <a:p>
            <a:r>
              <a:rPr lang="en-US" sz="1800" dirty="0"/>
              <a:t>Well drained</a:t>
            </a:r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blackWhite">
          <a:xfrm>
            <a:off x="5405923" y="5148263"/>
            <a:ext cx="1672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Flat </a:t>
            </a:r>
          </a:p>
          <a:p>
            <a:pPr algn="ctr"/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Poorly drained</a:t>
            </a:r>
          </a:p>
        </p:txBody>
      </p:sp>
      <p:sp>
        <p:nvSpPr>
          <p:cNvPr id="118809" name="Text Box 25"/>
          <p:cNvSpPr txBox="1">
            <a:spLocks noChangeArrowheads="1"/>
          </p:cNvSpPr>
          <p:nvPr/>
        </p:nvSpPr>
        <p:spPr bwMode="blackWhite">
          <a:xfrm rot="-1604175">
            <a:off x="5018474" y="4323447"/>
            <a:ext cx="1462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Steep slope</a:t>
            </a:r>
          </a:p>
          <a:p>
            <a:r>
              <a:rPr lang="en-US" sz="1800">
                <a:solidFill>
                  <a:schemeClr val="tx2"/>
                </a:solidFill>
              </a:rPr>
              <a:t>Well drained</a:t>
            </a:r>
          </a:p>
        </p:txBody>
      </p:sp>
      <p:sp>
        <p:nvSpPr>
          <p:cNvPr id="118810" name="Text Box 26"/>
          <p:cNvSpPr txBox="1">
            <a:spLocks noChangeArrowheads="1"/>
          </p:cNvSpPr>
          <p:nvPr/>
        </p:nvSpPr>
        <p:spPr bwMode="blackWhite">
          <a:xfrm>
            <a:off x="983180" y="3184525"/>
            <a:ext cx="1313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 zones</a:t>
            </a:r>
          </a:p>
        </p:txBody>
      </p:sp>
      <p:sp>
        <p:nvSpPr>
          <p:cNvPr id="118811" name="Text Box 27"/>
          <p:cNvSpPr txBox="1">
            <a:spLocks noChangeArrowheads="1"/>
          </p:cNvSpPr>
          <p:nvPr/>
        </p:nvSpPr>
        <p:spPr bwMode="blackWhite">
          <a:xfrm>
            <a:off x="5142548" y="5754688"/>
            <a:ext cx="1313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3 zones</a:t>
            </a:r>
          </a:p>
        </p:txBody>
      </p:sp>
    </p:spTree>
    <p:extLst>
      <p:ext uri="{BB962C8B-B14F-4D97-AF65-F5344CB8AC3E}">
        <p14:creationId xmlns:p14="http://schemas.microsoft.com/office/powerpoint/2010/main" val="228179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6" y="236823"/>
            <a:ext cx="7772400" cy="1143000"/>
          </a:xfrm>
        </p:spPr>
        <p:txBody>
          <a:bodyPr/>
          <a:lstStyle/>
          <a:p>
            <a:r>
              <a:rPr lang="en-US" b="1" dirty="0" smtClean="0"/>
              <a:t>Frequency</a:t>
            </a:r>
            <a:endParaRPr lang="en-US" b="1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1379823"/>
            <a:ext cx="4724401" cy="4114800"/>
          </a:xfrm>
        </p:spPr>
        <p:txBody>
          <a:bodyPr/>
          <a:lstStyle/>
          <a:p>
            <a:r>
              <a:rPr lang="en-US" dirty="0" smtClean="0"/>
              <a:t>Strongly </a:t>
            </a:r>
            <a:r>
              <a:rPr lang="en-US" dirty="0"/>
              <a:t>suggested every 4 </a:t>
            </a:r>
            <a:r>
              <a:rPr lang="en-US" dirty="0" smtClean="0"/>
              <a:t>years</a:t>
            </a:r>
          </a:p>
          <a:p>
            <a:pPr lvl="1"/>
            <a:r>
              <a:rPr lang="en-US" dirty="0" smtClean="0"/>
              <a:t>High or very high soil test and maintenance rates are applied</a:t>
            </a:r>
          </a:p>
          <a:p>
            <a:r>
              <a:rPr lang="en-US" dirty="0" smtClean="0"/>
              <a:t>More </a:t>
            </a:r>
            <a:r>
              <a:rPr lang="en-US" dirty="0"/>
              <a:t>often (2 years)</a:t>
            </a:r>
          </a:p>
          <a:p>
            <a:pPr lvl="1"/>
            <a:r>
              <a:rPr lang="en-US" dirty="0"/>
              <a:t>Low CEC (light texture soils) at any test level </a:t>
            </a:r>
          </a:p>
          <a:p>
            <a:pPr lvl="1"/>
            <a:r>
              <a:rPr lang="en-US" dirty="0"/>
              <a:t>No maintenance fertilizer rates being applied</a:t>
            </a:r>
          </a:p>
          <a:p>
            <a:pPr lvl="1"/>
            <a:r>
              <a:rPr lang="en-US" dirty="0"/>
              <a:t>Major changes in pH or soil test are being done </a:t>
            </a:r>
          </a:p>
          <a:p>
            <a:pPr lvl="1"/>
            <a:r>
              <a:rPr lang="en-US" dirty="0"/>
              <a:t>Intensive removal (continuous corn silage, alfalfa hay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87045" name="Picture 5" descr="MMj0283190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42975" cy="92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12" y="1981200"/>
            <a:ext cx="4267200" cy="255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66725" y="9612313"/>
            <a:ext cx="1662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prstClr val="black"/>
                </a:solidFill>
              </a:rPr>
              <a:t>Source: A. Mallarino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24528" y="4647310"/>
            <a:ext cx="284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AP </a:t>
            </a:r>
            <a:r>
              <a:rPr lang="en-US" dirty="0" err="1" smtClean="0"/>
              <a:t>Mallarino</a:t>
            </a:r>
            <a:r>
              <a:rPr lang="en-US" dirty="0" smtClean="0"/>
              <a:t>, ISU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5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Handling of Samples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4419600" cy="3962400"/>
          </a:xfrm>
        </p:spPr>
        <p:txBody>
          <a:bodyPr/>
          <a:lstStyle/>
          <a:p>
            <a:r>
              <a:rPr lang="en-US" dirty="0" smtClean="0"/>
              <a:t>If you are not keeping all collected cores: completely break an mix cores to obtain a homogeneous sample </a:t>
            </a:r>
          </a:p>
          <a:p>
            <a:r>
              <a:rPr lang="en-US" dirty="0" smtClean="0"/>
              <a:t>High </a:t>
            </a:r>
            <a:r>
              <a:rPr lang="en-US" dirty="0"/>
              <a:t>soil temperatures increases K release </a:t>
            </a:r>
            <a:r>
              <a:rPr lang="en-US" dirty="0" smtClean="0"/>
              <a:t>rate (Don’t </a:t>
            </a:r>
            <a:r>
              <a:rPr lang="en-US" dirty="0"/>
              <a:t>oven dry soil samples being tested for K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Consider air dying soil on a paper plate if the sample will not be submitted soon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47800"/>
            <a:ext cx="3314700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66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 smtClean="0"/>
              <a:t>Labs</a:t>
            </a:r>
            <a:endParaRPr lang="en-US" b="1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382000" cy="4525963"/>
          </a:xfrm>
        </p:spPr>
        <p:txBody>
          <a:bodyPr/>
          <a:lstStyle/>
          <a:p>
            <a:r>
              <a:rPr lang="en-US" sz="2800" dirty="0"/>
              <a:t>Use certified commercial soil-testing labs</a:t>
            </a:r>
          </a:p>
          <a:p>
            <a:pPr lvl="1"/>
            <a:r>
              <a:rPr lang="en-US" sz="1600" dirty="0" smtClean="0"/>
              <a:t>The</a:t>
            </a:r>
            <a:r>
              <a:rPr lang="en-US" sz="1600" dirty="0"/>
              <a:t> North American Proficiency Testing (NAPT) Program </a:t>
            </a:r>
            <a:r>
              <a:rPr lang="en-US" sz="1600" dirty="0" smtClean="0"/>
              <a:t>(Soil Science Society of America) </a:t>
            </a:r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://www.naptprogram.org</a:t>
            </a:r>
            <a:r>
              <a:rPr lang="en-US" sz="2400" dirty="0" smtClean="0">
                <a:hlinkClick r:id="rId3"/>
              </a:rPr>
              <a:t>/</a:t>
            </a:r>
            <a:endParaRPr lang="en-US" sz="2400" dirty="0" smtClean="0"/>
          </a:p>
          <a:p>
            <a:r>
              <a:rPr lang="en-US" sz="2800" dirty="0" smtClean="0"/>
              <a:t>Choose one and stay with it</a:t>
            </a:r>
          </a:p>
          <a:p>
            <a:r>
              <a:rPr lang="en-US" sz="2800" dirty="0" smtClean="0"/>
              <a:t>In state labs tend to run soil tests suggested for use in MN</a:t>
            </a:r>
          </a:p>
          <a:p>
            <a:r>
              <a:rPr lang="en-US" sz="2800" dirty="0" smtClean="0"/>
              <a:t>Out of state labs may run non-suggested tests but may report values by converting values to a suggested test using in house correlations</a:t>
            </a:r>
          </a:p>
          <a:p>
            <a:pPr lvl="1"/>
            <a:r>
              <a:rPr lang="en-US" sz="2500" dirty="0" smtClean="0"/>
              <a:t>THIS CAN BE A MAJOR ISSUE ON SOME SOILS</a:t>
            </a:r>
          </a:p>
          <a:p>
            <a:r>
              <a:rPr lang="en-US" sz="2800" dirty="0" smtClean="0"/>
              <a:t>Try to sample fields at the same time of the year</a:t>
            </a:r>
            <a:endParaRPr lang="en-US" sz="28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63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200" y="762000"/>
            <a:ext cx="933695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-76200"/>
            <a:ext cx="7772400" cy="1143000"/>
          </a:xfrm>
        </p:spPr>
        <p:txBody>
          <a:bodyPr/>
          <a:lstStyle/>
          <a:p>
            <a:r>
              <a:rPr lang="en-US" dirty="0" smtClean="0"/>
              <a:t>What is important and what is not?</a:t>
            </a:r>
            <a:endParaRPr lang="en-US" dirty="0"/>
          </a:p>
        </p:txBody>
      </p:sp>
      <p:pic>
        <p:nvPicPr>
          <p:cNvPr id="6" name="Picture 5" descr="Question mark 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18" y="1524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tests do you need to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3962400"/>
          </a:xfrm>
        </p:spPr>
        <p:txBody>
          <a:bodyPr/>
          <a:lstStyle/>
          <a:p>
            <a:r>
              <a:rPr lang="en-US" dirty="0" smtClean="0"/>
              <a:t>Most labs will offer packages for certain crops which offer various tests deemed “important”</a:t>
            </a:r>
          </a:p>
          <a:p>
            <a:r>
              <a:rPr lang="en-US" dirty="0" smtClean="0"/>
              <a:t>Bare minimum a sampled should include P, K, and pH</a:t>
            </a:r>
          </a:p>
          <a:p>
            <a:pPr lvl="1"/>
            <a:r>
              <a:rPr lang="en-US" dirty="0" smtClean="0"/>
              <a:t>Soil pH is less important in high lime soils with pH &gt; 7.4 as pH is less likely to change over a short period of time</a:t>
            </a:r>
          </a:p>
          <a:p>
            <a:r>
              <a:rPr lang="en-US" dirty="0" smtClean="0"/>
              <a:t>If you are sampling a field for the first time then I would also include soil organic matter and DTPA test for micro nutrients</a:t>
            </a:r>
          </a:p>
          <a:p>
            <a:pPr lvl="1"/>
            <a:r>
              <a:rPr lang="en-US" dirty="0" smtClean="0"/>
              <a:t>Zinc is the micronutrient most of interest in Minnesota</a:t>
            </a:r>
          </a:p>
          <a:p>
            <a:r>
              <a:rPr lang="en-US" dirty="0" smtClean="0"/>
              <a:t>If you are interested in nitrate, sulfate-S, or chloride then you may need a deeper soil sample</a:t>
            </a:r>
          </a:p>
          <a:p>
            <a:pPr lvl="1"/>
            <a:r>
              <a:rPr lang="en-US" dirty="0" smtClean="0"/>
              <a:t>0-6” plus as a 0-24” or 6-24”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What Soil Tests are Used in Minnesota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3962400"/>
          </a:xfrm>
        </p:spPr>
        <p:txBody>
          <a:bodyPr/>
          <a:lstStyle/>
          <a:p>
            <a:r>
              <a:rPr lang="en-US" dirty="0" smtClean="0"/>
              <a:t>Two phosphorus soil tests are suggested for MN</a:t>
            </a:r>
          </a:p>
          <a:p>
            <a:pPr lvl="1"/>
            <a:r>
              <a:rPr lang="en-US" dirty="0" smtClean="0"/>
              <a:t>Bray-P1 test when pH 7.4 or less</a:t>
            </a:r>
          </a:p>
          <a:p>
            <a:pPr lvl="1"/>
            <a:r>
              <a:rPr lang="en-US" dirty="0" smtClean="0"/>
              <a:t>Olsen P test when pH &gt;7.4</a:t>
            </a:r>
          </a:p>
          <a:p>
            <a:pPr lvl="1"/>
            <a:r>
              <a:rPr lang="en-US" dirty="0" smtClean="0"/>
              <a:t>For fields with high pH inclusions the Olsen test could be used across a field (Bray works better if pH 5.0 or less)</a:t>
            </a:r>
          </a:p>
          <a:p>
            <a:r>
              <a:rPr lang="en-US" dirty="0" smtClean="0"/>
              <a:t>The Bray-P2 test IS NOT recommended for use in MN</a:t>
            </a:r>
          </a:p>
          <a:p>
            <a:pPr lvl="1"/>
            <a:r>
              <a:rPr lang="en-US" dirty="0" smtClean="0"/>
              <a:t>More acidic than the P1 test and was designed for use in soils treated with Rock phosphorus</a:t>
            </a:r>
          </a:p>
          <a:p>
            <a:r>
              <a:rPr lang="en-US" dirty="0" smtClean="0"/>
              <a:t>The Haney H3A test is a weak organic acid extraction and has been shown to correlate to most other P tests</a:t>
            </a:r>
          </a:p>
          <a:p>
            <a:pPr lvl="1"/>
            <a:r>
              <a:rPr lang="en-US" dirty="0" smtClean="0"/>
              <a:t>High pH soils can present issues for the H3A test</a:t>
            </a:r>
          </a:p>
          <a:p>
            <a:r>
              <a:rPr lang="en-US" dirty="0" smtClean="0"/>
              <a:t>Morgan and </a:t>
            </a:r>
            <a:r>
              <a:rPr lang="en-US" dirty="0" err="1" smtClean="0"/>
              <a:t>Mehlich</a:t>
            </a:r>
            <a:r>
              <a:rPr lang="en-US" dirty="0" smtClean="0"/>
              <a:t> 1 are used on the east coast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FOLLOW UP CONCEPT –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Soil test P comparisons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5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200" y="762000"/>
            <a:ext cx="933695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-76200"/>
            <a:ext cx="7772400" cy="1143000"/>
          </a:xfrm>
        </p:spPr>
        <p:txBody>
          <a:bodyPr/>
          <a:lstStyle/>
          <a:p>
            <a:r>
              <a:rPr lang="en-US" dirty="0" smtClean="0"/>
              <a:t>Example Soil Test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Why Don’t we use the </a:t>
            </a:r>
            <a:r>
              <a:rPr lang="en-US" dirty="0" err="1" smtClean="0"/>
              <a:t>Mehlich</a:t>
            </a:r>
            <a:r>
              <a:rPr lang="en-US" dirty="0" smtClean="0"/>
              <a:t>-III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3962400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Mehlich</a:t>
            </a:r>
            <a:r>
              <a:rPr lang="en-US" sz="2000" dirty="0" smtClean="0"/>
              <a:t>-III test is used in neighboring states and is a Universal </a:t>
            </a:r>
            <a:r>
              <a:rPr lang="en-US" sz="2000" dirty="0" err="1" smtClean="0"/>
              <a:t>extractant</a:t>
            </a:r>
            <a:r>
              <a:rPr lang="en-US" sz="2000" dirty="0" smtClean="0"/>
              <a:t> for many nutrients</a:t>
            </a:r>
          </a:p>
          <a:p>
            <a:r>
              <a:rPr lang="en-US" sz="2000" dirty="0" smtClean="0"/>
              <a:t>For Phosphorus</a:t>
            </a:r>
          </a:p>
          <a:p>
            <a:pPr lvl="1"/>
            <a:r>
              <a:rPr lang="en-US" sz="2000" dirty="0" smtClean="0"/>
              <a:t>It can work con high pH soils as it is more buffered but may extract higher amounts of P in some high pH soils</a:t>
            </a:r>
          </a:p>
          <a:p>
            <a:pPr lvl="1"/>
            <a:r>
              <a:rPr lang="en-US" sz="2000" dirty="0" smtClean="0"/>
              <a:t>If P is determined </a:t>
            </a:r>
            <a:r>
              <a:rPr lang="en-US" sz="2000" dirty="0" err="1" smtClean="0"/>
              <a:t>colorimetrically</a:t>
            </a:r>
            <a:r>
              <a:rPr lang="en-US" sz="2000" dirty="0" smtClean="0"/>
              <a:t> the soil test concentration will be ~5% &gt; than Bray-P1</a:t>
            </a:r>
          </a:p>
          <a:p>
            <a:pPr lvl="1"/>
            <a:r>
              <a:rPr lang="en-US" sz="2000" dirty="0" smtClean="0"/>
              <a:t>If P is determined by ICP then it will be ~20% &gt; Bray-P1</a:t>
            </a:r>
          </a:p>
          <a:p>
            <a:r>
              <a:rPr lang="en-US" sz="2000" dirty="0" smtClean="0"/>
              <a:t>For Potassium</a:t>
            </a:r>
          </a:p>
          <a:p>
            <a:pPr lvl="1"/>
            <a:r>
              <a:rPr lang="en-US" sz="2000" dirty="0" smtClean="0"/>
              <a:t>Results are similar to the ammonium acetate procedure</a:t>
            </a:r>
          </a:p>
          <a:p>
            <a:r>
              <a:rPr lang="en-US" sz="2000" dirty="0" smtClean="0"/>
              <a:t>For Micros</a:t>
            </a:r>
          </a:p>
          <a:p>
            <a:pPr lvl="1"/>
            <a:r>
              <a:rPr lang="en-US" sz="2000" dirty="0" smtClean="0"/>
              <a:t>Results show </a:t>
            </a:r>
            <a:r>
              <a:rPr lang="en-US" sz="2000" dirty="0" err="1" smtClean="0"/>
              <a:t>Mehlich</a:t>
            </a:r>
            <a:r>
              <a:rPr lang="en-US" sz="2000" dirty="0" smtClean="0"/>
              <a:t>-III correlates to the DTPA test for some of the micros but not all – M3 Zn will be higher than  DTPA</a:t>
            </a:r>
          </a:p>
          <a:p>
            <a:r>
              <a:rPr lang="en-US" sz="2000" dirty="0" smtClean="0"/>
              <a:t>For Sulfur and Boron</a:t>
            </a:r>
          </a:p>
          <a:p>
            <a:pPr lvl="1"/>
            <a:r>
              <a:rPr lang="en-US" sz="2000" dirty="0" smtClean="0"/>
              <a:t>It gives you a number</a:t>
            </a:r>
          </a:p>
        </p:txBody>
      </p:sp>
    </p:spTree>
    <p:extLst>
      <p:ext uri="{BB962C8B-B14F-4D97-AF65-F5344CB8AC3E}">
        <p14:creationId xmlns:p14="http://schemas.microsoft.com/office/powerpoint/2010/main" val="355108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dirty="0" smtClean="0"/>
              <a:t>Other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3962400"/>
          </a:xfrm>
        </p:spPr>
        <p:txBody>
          <a:bodyPr/>
          <a:lstStyle/>
          <a:p>
            <a:r>
              <a:rPr lang="en-US" dirty="0" smtClean="0"/>
              <a:t>Nitrate-N is determined following extraction with 1 or 2</a:t>
            </a:r>
            <a:r>
              <a:rPr lang="en-US" i="1" dirty="0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KCl</a:t>
            </a:r>
            <a:endParaRPr lang="en-US" dirty="0" smtClean="0"/>
          </a:p>
          <a:p>
            <a:r>
              <a:rPr lang="en-US" dirty="0" smtClean="0"/>
              <a:t>Potassium, Calcium, Magnesium, and Sodium are determined with extraction in 1M ammonium acetate (pH 7.0)</a:t>
            </a:r>
          </a:p>
          <a:p>
            <a:pPr lvl="1"/>
            <a:r>
              <a:rPr lang="en-US" dirty="0" smtClean="0"/>
              <a:t>K extracted is determined by atomic absorption or ICP</a:t>
            </a:r>
          </a:p>
          <a:p>
            <a:r>
              <a:rPr lang="en-US" dirty="0" smtClean="0"/>
              <a:t>Copper, Iron, Manganese, and Zinc are extracted with DTPA (chelate)</a:t>
            </a:r>
          </a:p>
          <a:p>
            <a:pPr lvl="1"/>
            <a:r>
              <a:rPr lang="en-US" dirty="0" smtClean="0"/>
              <a:t>Values are determined by atomic absorption or ICP</a:t>
            </a:r>
          </a:p>
          <a:p>
            <a:r>
              <a:rPr lang="en-US" dirty="0" smtClean="0"/>
              <a:t>Boron is determined by extraction with hot water</a:t>
            </a:r>
          </a:p>
          <a:p>
            <a:r>
              <a:rPr lang="en-US" dirty="0" smtClean="0"/>
              <a:t>We suggest sulfur determination using mono-calcium phosphate – labs vary (I do not suggest using sulfur data for determine how much S to apply)</a:t>
            </a:r>
          </a:p>
          <a:p>
            <a:pPr lvl="1"/>
            <a:r>
              <a:rPr lang="en-US" dirty="0" smtClean="0"/>
              <a:t>Organic matter concentration is a better indicator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Other Tests -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3962400"/>
          </a:xfrm>
        </p:spPr>
        <p:txBody>
          <a:bodyPr/>
          <a:lstStyle/>
          <a:p>
            <a:r>
              <a:rPr lang="en-US" dirty="0" smtClean="0"/>
              <a:t>Soil organic matter is determined via loss on ignition</a:t>
            </a:r>
          </a:p>
          <a:p>
            <a:pPr lvl="1"/>
            <a:r>
              <a:rPr lang="en-US" dirty="0" smtClean="0"/>
              <a:t>Heat the soil sample to a high temperature and measure mass loss</a:t>
            </a:r>
          </a:p>
          <a:p>
            <a:r>
              <a:rPr lang="en-US" dirty="0" smtClean="0"/>
              <a:t>Soil pH is measured 1:1 </a:t>
            </a:r>
            <a:r>
              <a:rPr lang="en-US" dirty="0" err="1" smtClean="0"/>
              <a:t>soil:water</a:t>
            </a:r>
            <a:r>
              <a:rPr lang="en-US" dirty="0" smtClean="0"/>
              <a:t> using a pH electrode</a:t>
            </a:r>
          </a:p>
          <a:p>
            <a:pPr lvl="1"/>
            <a:r>
              <a:rPr lang="en-US" dirty="0" smtClean="0"/>
              <a:t>Soil pH is used to determine when lime should be applied</a:t>
            </a:r>
          </a:p>
          <a:p>
            <a:pPr lvl="1"/>
            <a:r>
              <a:rPr lang="en-US" dirty="0" smtClean="0"/>
              <a:t>IMPORTANT – Buffer pH is used to determine lime needs</a:t>
            </a: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FOLLOW UP CONCEPT –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Liming reaction</a:t>
            </a:r>
            <a:endParaRPr lang="en-US" dirty="0" smtClean="0"/>
          </a:p>
          <a:p>
            <a:r>
              <a:rPr lang="en-US" dirty="0" smtClean="0"/>
              <a:t>Cation exchange capacity</a:t>
            </a:r>
          </a:p>
          <a:p>
            <a:pPr lvl="1"/>
            <a:r>
              <a:rPr lang="en-US" dirty="0" smtClean="0"/>
              <a:t>It is best to measure CEC by cation saturation/displacement</a:t>
            </a:r>
          </a:p>
          <a:p>
            <a:pPr lvl="1"/>
            <a:r>
              <a:rPr lang="en-US" dirty="0" smtClean="0"/>
              <a:t>Flood the CEC with a cation (NH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+</a:t>
            </a:r>
            <a:r>
              <a:rPr lang="en-US" dirty="0" smtClean="0"/>
              <a:t>) then displace </a:t>
            </a:r>
          </a:p>
          <a:p>
            <a:pPr lvl="1"/>
            <a:r>
              <a:rPr lang="en-US" dirty="0" smtClean="0"/>
              <a:t>Most labs use the summation method </a:t>
            </a:r>
            <a:r>
              <a:rPr lang="en-US" dirty="0" err="1" smtClean="0"/>
              <a:t>measuing</a:t>
            </a:r>
            <a:r>
              <a:rPr lang="en-US" dirty="0" smtClean="0"/>
              <a:t> bases with ammonium acetate or M3</a:t>
            </a:r>
          </a:p>
          <a:p>
            <a:pPr lvl="1"/>
            <a:r>
              <a:rPr lang="en-US" dirty="0" smtClean="0"/>
              <a:t>CEC can be overestimated in high pH soils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points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3962400"/>
          </a:xfrm>
        </p:spPr>
        <p:txBody>
          <a:bodyPr/>
          <a:lstStyle/>
          <a:p>
            <a:r>
              <a:rPr lang="en-US" dirty="0" smtClean="0"/>
              <a:t>CEC and soil organic matter are relatively stable over time so they do not need to be run all of the time</a:t>
            </a:r>
          </a:p>
          <a:p>
            <a:r>
              <a:rPr lang="en-US" dirty="0" smtClean="0"/>
              <a:t>Soil nitrate-N, P, K, and pH will be more variable so analyzing every 2-4 years is warranted</a:t>
            </a:r>
          </a:p>
          <a:p>
            <a:pPr lvl="1"/>
            <a:r>
              <a:rPr lang="en-US" dirty="0" smtClean="0"/>
              <a:t>Identify what is short term variability versus long term trends when working with growers</a:t>
            </a:r>
          </a:p>
          <a:p>
            <a:r>
              <a:rPr lang="en-US" dirty="0" smtClean="0"/>
              <a:t>Sampling depth is important no matter what tillage is used</a:t>
            </a:r>
          </a:p>
          <a:p>
            <a:pPr lvl="1"/>
            <a:r>
              <a:rPr lang="en-US" dirty="0" smtClean="0"/>
              <a:t>I have had growers submit 0-12” samples for P, K, and pH because of deeper tillage depths but this can dilute a sample and lower soil test values</a:t>
            </a:r>
          </a:p>
          <a:p>
            <a:r>
              <a:rPr lang="en-US" dirty="0" smtClean="0"/>
              <a:t>Calibrations for  a specific nutrient for a single soil test will likely not be relevant for a different test</a:t>
            </a:r>
          </a:p>
        </p:txBody>
      </p:sp>
    </p:spTree>
    <p:extLst>
      <p:ext uri="{BB962C8B-B14F-4D97-AF65-F5344CB8AC3E}">
        <p14:creationId xmlns:p14="http://schemas.microsoft.com/office/powerpoint/2010/main" val="21540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to Follow up on Later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3962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Phosphorus, Potassium, and Sulfur cycles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Sources of fertilizers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Agronomic management of P, K, and S / Fertilizer guidelines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Fertilizer placement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Environmental issues related to macro and micro nutrient application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Liming of soils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15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s_4x3-end-maroon.png" descr="/Users/ranja/Documents/5-resources/ppt/2018 ppt-with R/new/working files/graphics_4x3-end-maroon.pn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200" y="762000"/>
            <a:ext cx="933695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-76200"/>
            <a:ext cx="7772400" cy="1143000"/>
          </a:xfrm>
        </p:spPr>
        <p:txBody>
          <a:bodyPr/>
          <a:lstStyle/>
          <a:p>
            <a:r>
              <a:rPr lang="en-US" dirty="0" smtClean="0"/>
              <a:t>Example Soil Test Report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600" y="304800"/>
            <a:ext cx="5715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8" name="Picture 7" descr="Disability Thinking: Question For Discuss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14450"/>
            <a:ext cx="1574800" cy="1181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9587" y="1720334"/>
            <a:ext cx="74815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Why do we use ppm instead of pounds per acre in soil test reports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8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nutrient concentration vs available nutrients in the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3962400"/>
          </a:xfrm>
        </p:spPr>
        <p:txBody>
          <a:bodyPr/>
          <a:lstStyle/>
          <a:p>
            <a:r>
              <a:rPr lang="en-US" dirty="0" smtClean="0"/>
              <a:t>It is possible to measure total soil nutrient concentration</a:t>
            </a:r>
          </a:p>
          <a:p>
            <a:pPr lvl="1"/>
            <a:r>
              <a:rPr lang="en-US" dirty="0" smtClean="0"/>
              <a:t>Can be a laborious process grinding soil to a finer size and using a long digestion</a:t>
            </a:r>
          </a:p>
          <a:p>
            <a:pPr lvl="1"/>
            <a:r>
              <a:rPr lang="en-US" dirty="0" smtClean="0"/>
              <a:t>Measures all the nutrients even highly recalcitrant forms (primary and secondary minerals)</a:t>
            </a:r>
          </a:p>
          <a:p>
            <a:r>
              <a:rPr lang="en-US" dirty="0" smtClean="0"/>
              <a:t>Plants only see a small fraction of the nutrients in the soil which are bioavailable</a:t>
            </a:r>
          </a:p>
          <a:p>
            <a:pPr lvl="1"/>
            <a:r>
              <a:rPr lang="en-US" dirty="0" smtClean="0"/>
              <a:t>Makes more sense to give an estimate of what is available for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Phosphorus example: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Pools of P in the Soil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267200" cy="3962400"/>
          </a:xfrm>
        </p:spPr>
        <p:txBody>
          <a:bodyPr/>
          <a:lstStyle/>
          <a:p>
            <a:r>
              <a:rPr lang="en-US" dirty="0" smtClean="0"/>
              <a:t>P chemistry can be complex but typically reacts with Ca, Fe, and Al to form compounds of varying solubility</a:t>
            </a:r>
          </a:p>
          <a:p>
            <a:r>
              <a:rPr lang="en-US" dirty="0" smtClean="0"/>
              <a:t>The amount of available P is low compared to total P</a:t>
            </a:r>
          </a:p>
          <a:p>
            <a:pPr lvl="1"/>
            <a:r>
              <a:rPr lang="en-US" dirty="0" smtClean="0"/>
              <a:t>A low STP soil may have more total P than a high STP soil</a:t>
            </a:r>
          </a:p>
          <a:p>
            <a:r>
              <a:rPr lang="en-US" dirty="0" smtClean="0"/>
              <a:t>K chemistry in the soil is less complex but the concept is the same</a:t>
            </a:r>
          </a:p>
          <a:p>
            <a:pPr lvl="1"/>
            <a:r>
              <a:rPr lang="en-US" dirty="0" smtClean="0"/>
              <a:t>Non labile - labile – exchangeable K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199"/>
            <a:ext cx="3657600" cy="249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3657600" cy="249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45720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Ca-P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55626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Fe/Al-P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90600" y="4495800"/>
            <a:ext cx="838200" cy="1524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90600" y="4800600"/>
            <a:ext cx="381000" cy="1407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00951" y="4908962"/>
            <a:ext cx="508749" cy="4250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76600" y="5121481"/>
            <a:ext cx="571500" cy="55541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200400" y="5486400"/>
            <a:ext cx="685800" cy="35866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667000" y="5747266"/>
            <a:ext cx="1236705" cy="14215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352800" y="3908220"/>
            <a:ext cx="1504950" cy="848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23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Soil Test Correlation – Step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3962400"/>
          </a:xfrm>
        </p:spPr>
        <p:txBody>
          <a:bodyPr/>
          <a:lstStyle/>
          <a:p>
            <a:r>
              <a:rPr lang="en-US" dirty="0" smtClean="0"/>
              <a:t>Soil tests need to be correlated to crop response to fertilizer in order to be useful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n-US" dirty="0" smtClean="0"/>
              <a:t> – Can’t I just determine the relationship between my yield of a grid zone using my combine yield monitor and grid soil test values?</a:t>
            </a:r>
          </a:p>
          <a:p>
            <a:pPr lvl="1"/>
            <a:r>
              <a:rPr lang="en-US" dirty="0"/>
              <a:t>Crop response is different than crop </a:t>
            </a:r>
            <a:r>
              <a:rPr lang="en-US" dirty="0" smtClean="0"/>
              <a:t>yield</a:t>
            </a:r>
          </a:p>
          <a:p>
            <a:r>
              <a:rPr lang="en-US" dirty="0" smtClean="0"/>
              <a:t>How do we correlate soil tests – determine the yield potential (% of max.) for a field area without fertilizer and relate back to soil test values</a:t>
            </a:r>
          </a:p>
          <a:p>
            <a:pPr lvl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FOLLOW UP CONCEPT – Critical soil test values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IMPORTANT – soil tests are correlated for a specific sampling depth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Soil Test Calibration – Step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962400"/>
          </a:xfrm>
        </p:spPr>
        <p:txBody>
          <a:bodyPr/>
          <a:lstStyle/>
          <a:p>
            <a:r>
              <a:rPr lang="en-US" sz="2800" dirty="0"/>
              <a:t>Soil test values </a:t>
            </a:r>
            <a:r>
              <a:rPr lang="en-US" sz="2800" b="1" dirty="0"/>
              <a:t>only</a:t>
            </a:r>
            <a:r>
              <a:rPr lang="en-US" sz="2800" dirty="0"/>
              <a:t> indicate the </a:t>
            </a:r>
            <a:r>
              <a:rPr lang="en-US" sz="2800" b="1" dirty="0"/>
              <a:t>available</a:t>
            </a:r>
            <a:r>
              <a:rPr lang="en-US" sz="2800" dirty="0"/>
              <a:t> nutrient in the soil, </a:t>
            </a:r>
            <a:r>
              <a:rPr lang="en-US" sz="2800" b="1" dirty="0"/>
              <a:t>not</a:t>
            </a:r>
            <a:r>
              <a:rPr lang="en-US" sz="2800" dirty="0"/>
              <a:t> the </a:t>
            </a:r>
            <a:r>
              <a:rPr lang="en-US" sz="2800" b="1" dirty="0"/>
              <a:t>fertilizer required </a:t>
            </a:r>
            <a:r>
              <a:rPr lang="en-US" sz="2800" dirty="0"/>
              <a:t>to grow a crop</a:t>
            </a:r>
          </a:p>
          <a:p>
            <a:r>
              <a:rPr lang="en-US" sz="2800" dirty="0"/>
              <a:t>Field soil test calibration </a:t>
            </a:r>
            <a:r>
              <a:rPr lang="en-US" sz="2800" b="1" dirty="0"/>
              <a:t>gives meaning</a:t>
            </a:r>
            <a:r>
              <a:rPr lang="en-US" sz="2800" dirty="0"/>
              <a:t> to a soil-test value in terms of nutrient sufficiency and fertilizer need</a:t>
            </a:r>
          </a:p>
          <a:p>
            <a:pPr marL="742950" lvl="2" indent="-342900"/>
            <a:r>
              <a:rPr lang="en-US" dirty="0"/>
              <a:t>Units of measurement for test results are </a:t>
            </a:r>
            <a:r>
              <a:rPr lang="en-US" b="1" dirty="0"/>
              <a:t>meaningless</a:t>
            </a:r>
            <a:r>
              <a:rPr lang="en-US" dirty="0"/>
              <a:t> without proper field calibration with yield response</a:t>
            </a:r>
          </a:p>
          <a:p>
            <a:r>
              <a:rPr lang="en-US" sz="2800" dirty="0"/>
              <a:t>Follow LGU guidelines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757"/>
            <a:ext cx="7772400" cy="1143000"/>
          </a:xfrm>
        </p:spPr>
        <p:txBody>
          <a:bodyPr/>
          <a:lstStyle/>
          <a:p>
            <a:r>
              <a:rPr lang="en-US" dirty="0" smtClean="0"/>
              <a:t>Why is sampling depth important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14400" y="1143000"/>
            <a:ext cx="7848600" cy="5145921"/>
            <a:chOff x="304800" y="152400"/>
            <a:chExt cx="8458200" cy="6496088"/>
          </a:xfrm>
        </p:grpSpPr>
        <p:grpSp>
          <p:nvGrpSpPr>
            <p:cNvPr id="10" name="Group 9"/>
            <p:cNvGrpSpPr/>
            <p:nvPr/>
          </p:nvGrpSpPr>
          <p:grpSpPr>
            <a:xfrm>
              <a:off x="304800" y="152400"/>
              <a:ext cx="8458200" cy="6496088"/>
              <a:chOff x="304800" y="152400"/>
              <a:chExt cx="8458200" cy="6496088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52400"/>
                <a:ext cx="4156684" cy="6439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1833" y="152400"/>
                <a:ext cx="4171167" cy="647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882146" y="5987988"/>
                <a:ext cx="1579339" cy="6605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Root system sorption zone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317372" y="152401"/>
                <a:ext cx="1158595" cy="6605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Nitrogen &amp; Sulfate-S</a:t>
                </a:r>
                <a:endParaRPr lang="en-US" sz="978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140879" y="4277556"/>
                <a:ext cx="1622121" cy="6605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Root surface sorption zone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449105" y="152400"/>
                <a:ext cx="1313895" cy="932472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Phosphorus, Potassium, &amp; micros</a:t>
                </a:r>
                <a:endParaRPr lang="en-US" sz="14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04801" y="152400"/>
              <a:ext cx="1490133" cy="30579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33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Soil test must estimate the total nutrient available in the root zone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04349" y="152400"/>
              <a:ext cx="1394057" cy="3431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33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Soil test is an index of the quantity available to the plant</a:t>
              </a:r>
            </a:p>
          </p:txBody>
        </p:sp>
      </p:grpSp>
      <p:pic>
        <p:nvPicPr>
          <p:cNvPr id="19" name="Picture 18" descr="Disability Thinking: Question For Discuss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42" y="126851"/>
            <a:ext cx="1257958" cy="9434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6019800" y="3565379"/>
            <a:ext cx="1524000" cy="397021"/>
          </a:xfrm>
          <a:prstGeom prst="rect">
            <a:avLst/>
          </a:prstGeom>
          <a:solidFill>
            <a:schemeClr val="accent1">
              <a:alpha val="4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5175562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immobile nutrients are taken up by fine root hairs in the top 6-8” of soil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05769" y="4672381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Mobile nutrients move into the plant with water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6197656" y="4114800"/>
            <a:ext cx="355544" cy="819191"/>
          </a:xfrm>
          <a:prstGeom prst="straightConnector1">
            <a:avLst/>
          </a:prstGeom>
          <a:ln w="5715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 bwMode="auto">
          <a:xfrm>
            <a:off x="1986769" y="3565378"/>
            <a:ext cx="1524000" cy="1463822"/>
          </a:xfrm>
          <a:prstGeom prst="rect">
            <a:avLst/>
          </a:prstGeom>
          <a:solidFill>
            <a:schemeClr val="accent1">
              <a:alpha val="4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3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6"/>
  <p:tag name="ELAPSEDTIME" val="105.3"/>
  <p:tag name="ANNOTATION_COUNT" val="0"/>
  <p:tag name="ARTICULATE_SLIDE_NAV" val="10"/>
  <p:tag name="ARTICULATE_SLIDE_GUID" val="67dfa24b-ab01-4fb2-a031-02797a9d4b52"/>
</p:tagLst>
</file>

<file path=ppt/theme/theme1.xml><?xml version="1.0" encoding="utf-8"?>
<a:theme xmlns:a="http://schemas.openxmlformats.org/drawingml/2006/main" name="SVP-regents-PowerPoint-HD-3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D7D9D7"/>
      </a:lt2>
      <a:accent1>
        <a:srgbClr val="7A0019"/>
      </a:accent1>
      <a:accent2>
        <a:srgbClr val="FFCC33"/>
      </a:accent2>
      <a:accent3>
        <a:srgbClr val="C82936"/>
      </a:accent3>
      <a:accent4>
        <a:srgbClr val="003D4C"/>
      </a:accent4>
      <a:accent5>
        <a:srgbClr val="79C9C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UMN-4x3-1</Template>
  <TotalTime>513</TotalTime>
  <Words>2182</Words>
  <Application>Microsoft Office PowerPoint</Application>
  <PresentationFormat>On-screen Show (4:3)</PresentationFormat>
  <Paragraphs>395</Paragraphs>
  <Slides>35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SVP-regents-PowerPoint-HD-3</vt:lpstr>
      <vt:lpstr>1_Office Theme</vt:lpstr>
      <vt:lpstr>Soil Tests: Separating the Grain from the Chaff</vt:lpstr>
      <vt:lpstr>Soil Testing</vt:lpstr>
      <vt:lpstr>Example Soil Test Report</vt:lpstr>
      <vt:lpstr>Example Soil Test Report</vt:lpstr>
      <vt:lpstr>Total nutrient concentration vs available nutrients in the soil</vt:lpstr>
      <vt:lpstr>Phosphorus example: Pools of P in the Soil</vt:lpstr>
      <vt:lpstr>Field Soil Test Correlation – Step 1</vt:lpstr>
      <vt:lpstr>Field Soil Test Calibration – Step 2</vt:lpstr>
      <vt:lpstr>Why is sampling depth important</vt:lpstr>
      <vt:lpstr>What if my report is in ppm and I need lbs per acre or vice versa?</vt:lpstr>
      <vt:lpstr>Other Factors to Consider</vt:lpstr>
      <vt:lpstr>PowerPoint Presentation</vt:lpstr>
      <vt:lpstr>Soil Sampling for P, K, pH</vt:lpstr>
      <vt:lpstr>Having the Right Tools!</vt:lpstr>
      <vt:lpstr>How to Take a Soil Sample</vt:lpstr>
      <vt:lpstr>How Accurate is Your Soil Sample</vt:lpstr>
      <vt:lpstr>Method of Sampling</vt:lpstr>
      <vt:lpstr>Whole Field (at least 10 core-composite collected in zigzag)  </vt:lpstr>
      <vt:lpstr>Grid sampling (At least 5 cores per 5’ radius grid point) </vt:lpstr>
      <vt:lpstr>PowerPoint Presentation</vt:lpstr>
      <vt:lpstr>Zone Sampling </vt:lpstr>
      <vt:lpstr>Zone Sampling</vt:lpstr>
      <vt:lpstr>Zone Delineation </vt:lpstr>
      <vt:lpstr>Frequency</vt:lpstr>
      <vt:lpstr>Handling of Samples</vt:lpstr>
      <vt:lpstr>Labs</vt:lpstr>
      <vt:lpstr>What is important and what is not?</vt:lpstr>
      <vt:lpstr>What tests do you need to run</vt:lpstr>
      <vt:lpstr>What Soil Tests are Used in Minnesota</vt:lpstr>
      <vt:lpstr>Why Don’t we use the Mehlich-III test</vt:lpstr>
      <vt:lpstr>Other Tests</vt:lpstr>
      <vt:lpstr>Other Tests - Continued</vt:lpstr>
      <vt:lpstr>Important points to remember</vt:lpstr>
      <vt:lpstr>Concepts to Follow up on Later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Reviewer</cp:lastModifiedBy>
  <cp:revision>25</cp:revision>
  <dcterms:created xsi:type="dcterms:W3CDTF">2019-11-26T18:54:45Z</dcterms:created>
  <dcterms:modified xsi:type="dcterms:W3CDTF">2019-12-01T20:14:35Z</dcterms:modified>
</cp:coreProperties>
</file>